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1" r:id="rId6"/>
  </p:sldMasterIdLst>
  <p:notesMasterIdLst>
    <p:notesMasterId r:id="rId29"/>
  </p:notesMasterIdLst>
  <p:sldIdLst>
    <p:sldId id="256" r:id="rId7"/>
    <p:sldId id="259" r:id="rId8"/>
    <p:sldId id="305" r:id="rId9"/>
    <p:sldId id="295" r:id="rId10"/>
    <p:sldId id="296" r:id="rId11"/>
    <p:sldId id="297" r:id="rId12"/>
    <p:sldId id="298" r:id="rId13"/>
    <p:sldId id="308" r:id="rId14"/>
    <p:sldId id="275" r:id="rId15"/>
    <p:sldId id="313" r:id="rId16"/>
    <p:sldId id="321" r:id="rId17"/>
    <p:sldId id="322" r:id="rId18"/>
    <p:sldId id="323" r:id="rId19"/>
    <p:sldId id="324" r:id="rId20"/>
    <p:sldId id="325" r:id="rId21"/>
    <p:sldId id="306" r:id="rId22"/>
    <p:sldId id="331" r:id="rId23"/>
    <p:sldId id="332" r:id="rId24"/>
    <p:sldId id="268" r:id="rId25"/>
    <p:sldId id="333" r:id="rId26"/>
    <p:sldId id="307" r:id="rId27"/>
    <p:sldId id="294" r:id="rId28"/>
  </p:sldIdLst>
  <p:sldSz cx="12192000" cy="6858000"/>
  <p:notesSz cx="7772400" cy="100584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02" userDrawn="1">
          <p15:clr>
            <a:srgbClr val="A4A3A4"/>
          </p15:clr>
        </p15:guide>
        <p15:guide id="2" orient="horz" pos="572" userDrawn="1">
          <p15:clr>
            <a:srgbClr val="A4A3A4"/>
          </p15:clr>
        </p15:guide>
        <p15:guide id="3" orient="horz" pos="4156" userDrawn="1">
          <p15:clr>
            <a:srgbClr val="A4A3A4"/>
          </p15:clr>
        </p15:guide>
        <p15:guide id="4" orient="horz" pos="2478" userDrawn="1">
          <p15:clr>
            <a:srgbClr val="A4A3A4"/>
          </p15:clr>
        </p15:guide>
        <p15:guide id="5" pos="710" userDrawn="1">
          <p15:clr>
            <a:srgbClr val="A4A3A4"/>
          </p15:clr>
        </p15:guide>
        <p15:guide id="6" pos="7151" userDrawn="1">
          <p15:clr>
            <a:srgbClr val="A4A3A4"/>
          </p15:clr>
        </p15:guide>
        <p15:guide id="7" pos="3840" userDrawn="1">
          <p15:clr>
            <a:srgbClr val="A4A3A4"/>
          </p15:clr>
        </p15:guide>
        <p15:guide id="8" orient="horz" pos="2795" userDrawn="1">
          <p15:clr>
            <a:srgbClr val="A4A3A4"/>
          </p15:clr>
        </p15:guide>
        <p15:guide id="9" orient="horz" pos="3974" userDrawn="1">
          <p15:clr>
            <a:srgbClr val="A4A3A4"/>
          </p15:clr>
        </p15:guide>
        <p15:guide id="10" pos="6607" userDrawn="1">
          <p15:clr>
            <a:srgbClr val="A4A3A4"/>
          </p15:clr>
        </p15:guide>
        <p15:guide id="11" orient="horz" pos="1888" userDrawn="1">
          <p15:clr>
            <a:srgbClr val="A4A3A4"/>
          </p15:clr>
        </p15:guide>
        <p15:guide id="12" orient="horz" pos="1570" userDrawn="1">
          <p15:clr>
            <a:srgbClr val="A4A3A4"/>
          </p15:clr>
        </p15:guide>
        <p15:guide id="13" pos="1164" userDrawn="1">
          <p15:clr>
            <a:srgbClr val="A4A3A4"/>
          </p15:clr>
        </p15:guide>
        <p15:guide id="14" orient="horz"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uario de Windows" initials="UdW" lastIdx="17" clrIdx="0"/>
  <p:cmAuthor id="2" name="Usuario de Microsoft Office" initials="Office"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FEF6F0"/>
    <a:srgbClr val="BB6D79"/>
    <a:srgbClr val="E37E77"/>
    <a:srgbClr val="FFF2CC"/>
    <a:srgbClr val="E0C0B0"/>
    <a:srgbClr val="977563"/>
    <a:srgbClr val="B77862"/>
    <a:srgbClr val="BD9989"/>
    <a:srgbClr val="8A49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19"/>
    <p:restoredTop sz="93821"/>
  </p:normalViewPr>
  <p:slideViewPr>
    <p:cSldViewPr>
      <p:cViewPr varScale="1">
        <p:scale>
          <a:sx n="122" d="100"/>
          <a:sy n="122" d="100"/>
        </p:scale>
        <p:origin x="312" y="90"/>
      </p:cViewPr>
      <p:guideLst>
        <p:guide pos="302"/>
        <p:guide orient="horz" pos="572"/>
        <p:guide orient="horz" pos="4156"/>
        <p:guide orient="horz" pos="2478"/>
        <p:guide pos="710"/>
        <p:guide pos="7151"/>
        <p:guide pos="3840"/>
        <p:guide orient="horz" pos="2795"/>
        <p:guide orient="horz" pos="3974"/>
        <p:guide pos="6607"/>
        <p:guide orient="horz" pos="1888"/>
        <p:guide orient="horz" pos="1570"/>
        <p:guide pos="1164"/>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18061C0E-F73C-40D1-8C41-008DF4FC7AD4}" type="datetimeFigureOut">
              <a:rPr lang="es-MX" smtClean="0"/>
              <a:t>28/12/2020</a:t>
            </a:fld>
            <a:endParaRPr lang="es-MX"/>
          </a:p>
        </p:txBody>
      </p:sp>
      <p:sp>
        <p:nvSpPr>
          <p:cNvPr id="4" name="Marcador de imagen de diapositiva 3"/>
          <p:cNvSpPr>
            <a:spLocks noGrp="1" noRot="1" noChangeAspect="1"/>
          </p:cNvSpPr>
          <p:nvPr>
            <p:ph type="sldImg" idx="2"/>
          </p:nvPr>
        </p:nvSpPr>
        <p:spPr>
          <a:xfrm>
            <a:off x="869950" y="1257300"/>
            <a:ext cx="6032500" cy="339407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76819627-60BC-42D4-8FA7-2DD37FABF1A2}" type="slidenum">
              <a:rPr lang="es-MX" smtClean="0"/>
              <a:t>‹Nº›</a:t>
            </a:fld>
            <a:endParaRPr lang="es-MX"/>
          </a:p>
        </p:txBody>
      </p:sp>
    </p:spTree>
    <p:extLst>
      <p:ext uri="{BB962C8B-B14F-4D97-AF65-F5344CB8AC3E}">
        <p14:creationId xmlns:p14="http://schemas.microsoft.com/office/powerpoint/2010/main" val="3931093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6819627-60BC-42D4-8FA7-2DD37FABF1A2}" type="slidenum">
              <a:rPr lang="es-MX" smtClean="0"/>
              <a:t>5</a:t>
            </a:fld>
            <a:endParaRPr lang="es-MX"/>
          </a:p>
        </p:txBody>
      </p:sp>
    </p:spTree>
    <p:extLst>
      <p:ext uri="{BB962C8B-B14F-4D97-AF65-F5344CB8AC3E}">
        <p14:creationId xmlns:p14="http://schemas.microsoft.com/office/powerpoint/2010/main" val="233272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27"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28"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s-MX" sz="28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30"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3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32"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33"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35"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36"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37"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38"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39"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40"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s-MX" sz="28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47"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49"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s-MX" sz="28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51"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52"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s-MX" sz="28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56"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57"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58"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6" name="PlaceHolder 2"/>
          <p:cNvSpPr>
            <a:spLocks noGrp="1"/>
          </p:cNvSpPr>
          <p:nvPr>
            <p:ph type="subTitle"/>
          </p:nvPr>
        </p:nvSpPr>
        <p:spPr>
          <a:xfrm>
            <a:off x="838080" y="1825560"/>
            <a:ext cx="10515240" cy="435096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6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61"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62"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64"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65"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66"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s-MX" sz="28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68" name="PlaceHolder 2"/>
          <p:cNvSpPr>
            <a:spLocks noGrp="1"/>
          </p:cNvSpPr>
          <p:nvPr>
            <p:ph type="body"/>
          </p:nvPr>
        </p:nvSpPr>
        <p:spPr>
          <a:xfrm>
            <a:off x="838080" y="1825560"/>
            <a:ext cx="1051524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69" name="PlaceHolder 3"/>
          <p:cNvSpPr>
            <a:spLocks noGrp="1"/>
          </p:cNvSpPr>
          <p:nvPr>
            <p:ph type="body"/>
          </p:nvPr>
        </p:nvSpPr>
        <p:spPr>
          <a:xfrm>
            <a:off x="838080" y="4098240"/>
            <a:ext cx="10515240" cy="2075040"/>
          </a:xfrm>
          <a:prstGeom prst="rect">
            <a:avLst/>
          </a:prstGeom>
        </p:spPr>
        <p:txBody>
          <a:bodyPr lIns="0" tIns="0" rIns="0" bIns="0">
            <a:normAutofit/>
          </a:bodyPr>
          <a:lstStyle/>
          <a:p>
            <a:endParaRPr lang="es-MX" sz="28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71"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72"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73"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74" name="PlaceHolder 5"/>
          <p:cNvSpPr>
            <a:spLocks noGrp="1"/>
          </p:cNvSpPr>
          <p:nvPr>
            <p:ph type="body"/>
          </p:nvPr>
        </p:nvSpPr>
        <p:spPr>
          <a:xfrm>
            <a:off x="6226200" y="409824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76" name="PlaceHolder 2"/>
          <p:cNvSpPr>
            <a:spLocks noGrp="1"/>
          </p:cNvSpPr>
          <p:nvPr>
            <p:ph type="body"/>
          </p:nvPr>
        </p:nvSpPr>
        <p:spPr>
          <a:xfrm>
            <a:off x="838080" y="1825560"/>
            <a:ext cx="338580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77" name="PlaceHolder 3"/>
          <p:cNvSpPr>
            <a:spLocks noGrp="1"/>
          </p:cNvSpPr>
          <p:nvPr>
            <p:ph type="body"/>
          </p:nvPr>
        </p:nvSpPr>
        <p:spPr>
          <a:xfrm>
            <a:off x="4393440" y="1825560"/>
            <a:ext cx="338580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78" name="PlaceHolder 4"/>
          <p:cNvSpPr>
            <a:spLocks noGrp="1"/>
          </p:cNvSpPr>
          <p:nvPr>
            <p:ph type="body"/>
          </p:nvPr>
        </p:nvSpPr>
        <p:spPr>
          <a:xfrm>
            <a:off x="7949160" y="1825560"/>
            <a:ext cx="338580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79" name="PlaceHolder 5"/>
          <p:cNvSpPr>
            <a:spLocks noGrp="1"/>
          </p:cNvSpPr>
          <p:nvPr>
            <p:ph type="body"/>
          </p:nvPr>
        </p:nvSpPr>
        <p:spPr>
          <a:xfrm>
            <a:off x="838080" y="4098240"/>
            <a:ext cx="338580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80" name="PlaceHolder 6"/>
          <p:cNvSpPr>
            <a:spLocks noGrp="1"/>
          </p:cNvSpPr>
          <p:nvPr>
            <p:ph type="body"/>
          </p:nvPr>
        </p:nvSpPr>
        <p:spPr>
          <a:xfrm>
            <a:off x="4393440" y="4098240"/>
            <a:ext cx="338580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81" name="PlaceHolder 7"/>
          <p:cNvSpPr>
            <a:spLocks noGrp="1"/>
          </p:cNvSpPr>
          <p:nvPr>
            <p:ph type="body"/>
          </p:nvPr>
        </p:nvSpPr>
        <p:spPr>
          <a:xfrm>
            <a:off x="7949160" y="4098240"/>
            <a:ext cx="3385800" cy="2075040"/>
          </a:xfrm>
          <a:prstGeom prst="rect">
            <a:avLst/>
          </a:prstGeom>
        </p:spPr>
        <p:txBody>
          <a:bodyPr lIns="0" tIns="0" rIns="0" bIns="0">
            <a:normAutofit/>
          </a:bodyPr>
          <a:lstStyle/>
          <a:p>
            <a:endParaRPr lang="es-MX" sz="2800" b="0" strike="noStrike" spc="-1">
              <a:solidFill>
                <a:srgbClr val="000000"/>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8" name="PlaceHolder 2"/>
          <p:cNvSpPr>
            <a:spLocks noGrp="1"/>
          </p:cNvSpPr>
          <p:nvPr>
            <p:ph type="body"/>
          </p:nvPr>
        </p:nvSpPr>
        <p:spPr>
          <a:xfrm>
            <a:off x="838080" y="1825560"/>
            <a:ext cx="10515240" cy="4350960"/>
          </a:xfrm>
          <a:prstGeom prst="rect">
            <a:avLst/>
          </a:prstGeom>
        </p:spPr>
        <p:txBody>
          <a:bodyPr lIns="0" tIns="0" rIns="0" bIns="0">
            <a:normAutofit/>
          </a:bodyPr>
          <a:lstStyle/>
          <a:p>
            <a:endParaRPr lang="es-MX" sz="28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10"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11"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s-MX" sz="28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838080" y="365040"/>
            <a:ext cx="10515240" cy="6144120"/>
          </a:xfrm>
          <a:prstGeom prst="rect">
            <a:avLst/>
          </a:prstGeom>
        </p:spPr>
        <p:txBody>
          <a:bodyPr lIns="0" tIns="0" rIns="0" bIns="0" anchor="ctr">
            <a:noAutofit/>
          </a:bodyPr>
          <a:lstStyle/>
          <a:p>
            <a:pPr algn="ctr"/>
            <a:endParaRPr lang="es-MX"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15"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16" name="PlaceHolder 3"/>
          <p:cNvSpPr>
            <a:spLocks noGrp="1"/>
          </p:cNvSpPr>
          <p:nvPr>
            <p:ph type="body"/>
          </p:nvPr>
        </p:nvSpPr>
        <p:spPr>
          <a:xfrm>
            <a:off x="6226200" y="1825560"/>
            <a:ext cx="5131080" cy="435096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17" name="PlaceHolder 4"/>
          <p:cNvSpPr>
            <a:spLocks noGrp="1"/>
          </p:cNvSpPr>
          <p:nvPr>
            <p:ph type="body"/>
          </p:nvPr>
        </p:nvSpPr>
        <p:spPr>
          <a:xfrm>
            <a:off x="838080" y="409824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19" name="PlaceHolder 2"/>
          <p:cNvSpPr>
            <a:spLocks noGrp="1"/>
          </p:cNvSpPr>
          <p:nvPr>
            <p:ph type="body"/>
          </p:nvPr>
        </p:nvSpPr>
        <p:spPr>
          <a:xfrm>
            <a:off x="838080" y="1825560"/>
            <a:ext cx="5131080" cy="435096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20"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21" name="PlaceHolder 4"/>
          <p:cNvSpPr>
            <a:spLocks noGrp="1"/>
          </p:cNvSpPr>
          <p:nvPr>
            <p:ph type="body"/>
          </p:nvPr>
        </p:nvSpPr>
        <p:spPr>
          <a:xfrm>
            <a:off x="6226200" y="409824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838080" y="365040"/>
            <a:ext cx="10515240" cy="1325160"/>
          </a:xfrm>
          <a:prstGeom prst="rect">
            <a:avLst/>
          </a:prstGeom>
        </p:spPr>
        <p:txBody>
          <a:bodyPr lIns="0" tIns="0" rIns="0" bIns="0" anchor="ctr">
            <a:noAutofit/>
          </a:bodyPr>
          <a:lstStyle/>
          <a:p>
            <a:endParaRPr lang="es-MX" sz="1800" b="0" strike="noStrike" spc="-1">
              <a:solidFill>
                <a:srgbClr val="000000"/>
              </a:solidFill>
              <a:latin typeface="Calibri"/>
            </a:endParaRPr>
          </a:p>
        </p:txBody>
      </p:sp>
      <p:sp>
        <p:nvSpPr>
          <p:cNvPr id="23" name="PlaceHolder 2"/>
          <p:cNvSpPr>
            <a:spLocks noGrp="1"/>
          </p:cNvSpPr>
          <p:nvPr>
            <p:ph type="body"/>
          </p:nvPr>
        </p:nvSpPr>
        <p:spPr>
          <a:xfrm>
            <a:off x="838080" y="182556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24" name="PlaceHolder 3"/>
          <p:cNvSpPr>
            <a:spLocks noGrp="1"/>
          </p:cNvSpPr>
          <p:nvPr>
            <p:ph type="body"/>
          </p:nvPr>
        </p:nvSpPr>
        <p:spPr>
          <a:xfrm>
            <a:off x="6226200" y="1825560"/>
            <a:ext cx="5131080" cy="2075040"/>
          </a:xfrm>
          <a:prstGeom prst="rect">
            <a:avLst/>
          </a:prstGeom>
        </p:spPr>
        <p:txBody>
          <a:bodyPr lIns="0" tIns="0" rIns="0" bIns="0">
            <a:normAutofit/>
          </a:bodyPr>
          <a:lstStyle/>
          <a:p>
            <a:endParaRPr lang="es-MX" sz="2800" b="0" strike="noStrike" spc="-1">
              <a:solidFill>
                <a:srgbClr val="000000"/>
              </a:solidFill>
              <a:latin typeface="Calibri"/>
            </a:endParaRPr>
          </a:p>
        </p:txBody>
      </p:sp>
      <p:sp>
        <p:nvSpPr>
          <p:cNvPr id="25" name="PlaceHolder 4"/>
          <p:cNvSpPr>
            <a:spLocks noGrp="1"/>
          </p:cNvSpPr>
          <p:nvPr>
            <p:ph type="body"/>
          </p:nvPr>
        </p:nvSpPr>
        <p:spPr>
          <a:xfrm>
            <a:off x="838080" y="4098240"/>
            <a:ext cx="10515240" cy="2075040"/>
          </a:xfrm>
          <a:prstGeom prst="rect">
            <a:avLst/>
          </a:prstGeom>
        </p:spPr>
        <p:txBody>
          <a:bodyPr lIns="0" tIns="0" rIns="0" bIns="0">
            <a:normAutofit/>
          </a:bodyPr>
          <a:lstStyle/>
          <a:p>
            <a:endParaRPr lang="es-MX" sz="28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6F0"/>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1523880" y="1122480"/>
            <a:ext cx="9143640" cy="2387160"/>
          </a:xfrm>
          <a:prstGeom prst="rect">
            <a:avLst/>
          </a:prstGeom>
        </p:spPr>
        <p:txBody>
          <a:bodyPr anchor="b">
            <a:noAutofit/>
          </a:bodyPr>
          <a:lstStyle/>
          <a:p>
            <a:pPr algn="ctr">
              <a:lnSpc>
                <a:spcPct val="90000"/>
              </a:lnSpc>
            </a:pPr>
            <a:r>
              <a:rPr lang="es-MX" sz="6000" b="0" strike="noStrike" spc="-1">
                <a:solidFill>
                  <a:srgbClr val="000000"/>
                </a:solidFill>
                <a:latin typeface="Calibri Light"/>
              </a:rPr>
              <a:t>Haga clic para modificar el estilo de título del patrón</a:t>
            </a:r>
            <a:endParaRPr lang="es-MX" sz="6000" b="0" strike="noStrike" spc="-1">
              <a:solidFill>
                <a:srgbClr val="000000"/>
              </a:solidFill>
              <a:latin typeface="Calibri"/>
            </a:endParaRPr>
          </a:p>
        </p:txBody>
      </p:sp>
      <p:sp>
        <p:nvSpPr>
          <p:cNvPr id="6" name="PlaceHolder 2"/>
          <p:cNvSpPr>
            <a:spLocks noGrp="1"/>
          </p:cNvSpPr>
          <p:nvPr>
            <p:ph type="dt"/>
          </p:nvPr>
        </p:nvSpPr>
        <p:spPr>
          <a:xfrm>
            <a:off x="838080" y="6356520"/>
            <a:ext cx="2742840" cy="364680"/>
          </a:xfrm>
          <a:prstGeom prst="rect">
            <a:avLst/>
          </a:prstGeom>
        </p:spPr>
        <p:txBody>
          <a:bodyPr anchor="ctr">
            <a:noAutofit/>
          </a:bodyPr>
          <a:lstStyle/>
          <a:p>
            <a:pPr>
              <a:lnSpc>
                <a:spcPct val="100000"/>
              </a:lnSpc>
            </a:pPr>
            <a:endParaRPr lang="es-MX" sz="1200" b="0" strike="noStrike" spc="-1">
              <a:latin typeface="Times New Roman"/>
            </a:endParaRPr>
          </a:p>
        </p:txBody>
      </p:sp>
      <p:sp>
        <p:nvSpPr>
          <p:cNvPr id="2" name="PlaceHolder 3"/>
          <p:cNvSpPr>
            <a:spLocks noGrp="1"/>
          </p:cNvSpPr>
          <p:nvPr>
            <p:ph type="ftr"/>
          </p:nvPr>
        </p:nvSpPr>
        <p:spPr>
          <a:xfrm>
            <a:off x="4038480" y="6356520"/>
            <a:ext cx="4114440" cy="364680"/>
          </a:xfrm>
          <a:prstGeom prst="rect">
            <a:avLst/>
          </a:prstGeom>
        </p:spPr>
        <p:txBody>
          <a:bodyPr anchor="ctr">
            <a:noAutofit/>
          </a:bodyPr>
          <a:lstStyle/>
          <a:p>
            <a:endParaRPr lang="es-MX" sz="2400" b="0" strike="noStrike" spc="-1">
              <a:latin typeface="Times New Roman"/>
            </a:endParaRPr>
          </a:p>
        </p:txBody>
      </p:sp>
      <p:sp>
        <p:nvSpPr>
          <p:cNvPr id="3" name="PlaceHolder 4"/>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2BE8FF07-7F20-4C23-8D21-77552DECCCFF}" type="slidenum">
              <a:rPr lang="es-MX" sz="1200" b="0" strike="noStrike" spc="-1">
                <a:solidFill>
                  <a:srgbClr val="8B8B8B"/>
                </a:solidFill>
                <a:latin typeface="Calibri"/>
              </a:rPr>
              <a:t>‹Nº›</a:t>
            </a:fld>
            <a:endParaRPr lang="es-MX" sz="1200" b="0" strike="noStrike" spc="-1">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s-MX" sz="2800" b="0" strike="noStrike" spc="-1">
                <a:solidFill>
                  <a:srgbClr val="000000"/>
                </a:solidFill>
                <a:latin typeface="Calibri"/>
              </a:rPr>
              <a:t>Pulse para editar el formato de esquema del texto</a:t>
            </a:r>
          </a:p>
          <a:p>
            <a:pPr marL="864000" lvl="1" indent="-324000">
              <a:spcBef>
                <a:spcPts val="1134"/>
              </a:spcBef>
              <a:buClr>
                <a:srgbClr val="000000"/>
              </a:buClr>
              <a:buSzPct val="75000"/>
              <a:buFont typeface="Symbol" charset="2"/>
              <a:buChar char=""/>
            </a:pPr>
            <a:r>
              <a:rPr lang="es-MX" sz="2000" b="0" strike="noStrike" spc="-1">
                <a:solidFill>
                  <a:srgbClr val="000000"/>
                </a:solidFill>
                <a:latin typeface="Calibri"/>
              </a:rPr>
              <a:t>Segundo nivel del esquema</a:t>
            </a:r>
          </a:p>
          <a:p>
            <a:pPr marL="1296000" lvl="2" indent="-288000">
              <a:spcBef>
                <a:spcPts val="850"/>
              </a:spcBef>
              <a:buClr>
                <a:srgbClr val="000000"/>
              </a:buClr>
              <a:buSzPct val="45000"/>
              <a:buFont typeface="Wingdings" charset="2"/>
              <a:buChar char=""/>
            </a:pPr>
            <a:r>
              <a:rPr lang="es-MX" sz="1800" b="0" strike="noStrike" spc="-1">
                <a:solidFill>
                  <a:srgbClr val="000000"/>
                </a:solidFill>
                <a:latin typeface="Calibri"/>
              </a:rPr>
              <a:t>Tercer nivel del esquema</a:t>
            </a:r>
          </a:p>
          <a:p>
            <a:pPr marL="1728000" lvl="3" indent="-216000">
              <a:spcBef>
                <a:spcPts val="567"/>
              </a:spcBef>
              <a:buClr>
                <a:srgbClr val="000000"/>
              </a:buClr>
              <a:buSzPct val="75000"/>
              <a:buFont typeface="Symbol" charset="2"/>
              <a:buChar char=""/>
            </a:pPr>
            <a:r>
              <a:rPr lang="es-MX" sz="1800" b="0" strike="noStrike" spc="-1">
                <a:solidFill>
                  <a:srgbClr val="000000"/>
                </a:solidFill>
                <a:latin typeface="Calibri"/>
              </a:rPr>
              <a:t>Cuarto nivel del esquema</a:t>
            </a:r>
          </a:p>
          <a:p>
            <a:pPr marL="2160000" lvl="4" indent="-216000">
              <a:spcBef>
                <a:spcPts val="283"/>
              </a:spcBef>
              <a:buClr>
                <a:srgbClr val="000000"/>
              </a:buClr>
              <a:buSzPct val="45000"/>
              <a:buFont typeface="Wingdings" charset="2"/>
              <a:buChar char=""/>
            </a:pPr>
            <a:r>
              <a:rPr lang="es-MX" sz="2000" b="0" strike="noStrike" spc="-1">
                <a:solidFill>
                  <a:srgbClr val="000000"/>
                </a:solidFill>
                <a:latin typeface="Calibri"/>
              </a:rPr>
              <a:t>Quinto nivel del esquema</a:t>
            </a:r>
          </a:p>
          <a:p>
            <a:pPr marL="2592000" lvl="5" indent="-216000">
              <a:spcBef>
                <a:spcPts val="283"/>
              </a:spcBef>
              <a:buClr>
                <a:srgbClr val="000000"/>
              </a:buClr>
              <a:buSzPct val="45000"/>
              <a:buFont typeface="Wingdings" charset="2"/>
              <a:buChar char=""/>
            </a:pPr>
            <a:r>
              <a:rPr lang="es-MX" sz="2000" b="0" strike="noStrike" spc="-1">
                <a:solidFill>
                  <a:srgbClr val="000000"/>
                </a:solidFill>
                <a:latin typeface="Calibri"/>
              </a:rPr>
              <a:t>Sexto nivel del esquema</a:t>
            </a:r>
          </a:p>
          <a:p>
            <a:pPr marL="3024000" lvl="6" indent="-216000">
              <a:spcBef>
                <a:spcPts val="283"/>
              </a:spcBef>
              <a:buClr>
                <a:srgbClr val="000000"/>
              </a:buClr>
              <a:buSzPct val="45000"/>
              <a:buFont typeface="Wingdings" charset="2"/>
              <a:buChar char=""/>
            </a:pPr>
            <a:r>
              <a:rPr lang="es-MX" sz="2000" b="0" strike="noStrike" spc="-1">
                <a:solidFill>
                  <a:srgbClr val="000000"/>
                </a:solidFill>
                <a:latin typeface="Calibri"/>
              </a:rPr>
              <a:t>Séptimo nivel del esquema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F6F0"/>
        </a:solidFill>
        <a:effectLst/>
      </p:bgPr>
    </p:bg>
    <p:spTree>
      <p:nvGrpSpPr>
        <p:cNvPr id="1" name=""/>
        <p:cNvGrpSpPr/>
        <p:nvPr/>
      </p:nvGrpSpPr>
      <p:grpSpPr>
        <a:xfrm>
          <a:off x="0" y="0"/>
          <a:ext cx="0" cy="0"/>
          <a:chOff x="0" y="0"/>
          <a:chExt cx="0" cy="0"/>
        </a:xfrm>
      </p:grpSpPr>
      <p:sp>
        <p:nvSpPr>
          <p:cNvPr id="41" name="PlaceHolder 1"/>
          <p:cNvSpPr>
            <a:spLocks noGrp="1"/>
          </p:cNvSpPr>
          <p:nvPr>
            <p:ph type="title"/>
          </p:nvPr>
        </p:nvSpPr>
        <p:spPr>
          <a:xfrm>
            <a:off x="838080" y="365040"/>
            <a:ext cx="10515240" cy="1325160"/>
          </a:xfrm>
          <a:prstGeom prst="rect">
            <a:avLst/>
          </a:prstGeom>
        </p:spPr>
        <p:txBody>
          <a:bodyPr anchor="ctr">
            <a:noAutofit/>
          </a:bodyPr>
          <a:lstStyle/>
          <a:p>
            <a:pPr>
              <a:lnSpc>
                <a:spcPct val="90000"/>
              </a:lnSpc>
            </a:pPr>
            <a:r>
              <a:rPr lang="es-MX" sz="4400" b="0" strike="noStrike" spc="-1">
                <a:solidFill>
                  <a:srgbClr val="000000"/>
                </a:solidFill>
                <a:latin typeface="Calibri Light"/>
              </a:rPr>
              <a:t>Haga clic para modificar el estilo de título del patrón</a:t>
            </a:r>
            <a:endParaRPr lang="es-MX" sz="4400" b="0" strike="noStrike" spc="-1">
              <a:solidFill>
                <a:srgbClr val="000000"/>
              </a:solidFill>
              <a:latin typeface="Calibri"/>
            </a:endParaRPr>
          </a:p>
        </p:txBody>
      </p:sp>
      <p:sp>
        <p:nvSpPr>
          <p:cNvPr id="42" name="PlaceHolder 2"/>
          <p:cNvSpPr>
            <a:spLocks noGrp="1"/>
          </p:cNvSpPr>
          <p:nvPr>
            <p:ph type="body"/>
          </p:nvPr>
        </p:nvSpPr>
        <p:spPr>
          <a:xfrm>
            <a:off x="838080" y="1825560"/>
            <a:ext cx="10515240" cy="4350960"/>
          </a:xfrm>
          <a:prstGeom prst="rect">
            <a:avLst/>
          </a:prstGeom>
        </p:spPr>
        <p:txBody>
          <a:bodyPr>
            <a:noAutofit/>
          </a:bodyPr>
          <a:lstStyle/>
          <a:p>
            <a:pPr marL="228600" indent="-228240">
              <a:lnSpc>
                <a:spcPct val="90000"/>
              </a:lnSpc>
              <a:spcBef>
                <a:spcPts val="1001"/>
              </a:spcBef>
              <a:buClr>
                <a:srgbClr val="000000"/>
              </a:buClr>
              <a:buFont typeface="Arial"/>
              <a:buChar char="•"/>
            </a:pPr>
            <a:r>
              <a:rPr lang="es-MX" sz="2800" b="0" strike="noStrike" spc="-1">
                <a:solidFill>
                  <a:srgbClr val="000000"/>
                </a:solidFill>
                <a:latin typeface="Calibri"/>
              </a:rPr>
              <a:t>Haga clic para modificar los estilos de texto del patrón</a:t>
            </a:r>
          </a:p>
          <a:p>
            <a:pPr marL="685800" lvl="1" indent="-228240">
              <a:lnSpc>
                <a:spcPct val="90000"/>
              </a:lnSpc>
              <a:spcBef>
                <a:spcPts val="499"/>
              </a:spcBef>
              <a:buClr>
                <a:srgbClr val="000000"/>
              </a:buClr>
              <a:buFont typeface="Arial"/>
              <a:buChar char="•"/>
            </a:pPr>
            <a:r>
              <a:rPr lang="es-MX" sz="2400" b="0" strike="noStrike" spc="-1">
                <a:solidFill>
                  <a:srgbClr val="000000"/>
                </a:solidFill>
                <a:latin typeface="Calibri"/>
              </a:rPr>
              <a:t>Segundo nivel</a:t>
            </a:r>
          </a:p>
          <a:p>
            <a:pPr marL="1143000" lvl="2" indent="-228240">
              <a:lnSpc>
                <a:spcPct val="90000"/>
              </a:lnSpc>
              <a:spcBef>
                <a:spcPts val="499"/>
              </a:spcBef>
              <a:buClr>
                <a:srgbClr val="000000"/>
              </a:buClr>
              <a:buFont typeface="Arial"/>
              <a:buChar char="•"/>
            </a:pPr>
            <a:r>
              <a:rPr lang="es-MX" sz="2000" b="0" strike="noStrike" spc="-1">
                <a:solidFill>
                  <a:srgbClr val="000000"/>
                </a:solidFill>
                <a:latin typeface="Calibri"/>
              </a:rPr>
              <a:t>Tercer nivel</a:t>
            </a:r>
          </a:p>
          <a:p>
            <a:pPr marL="1600200" lvl="3" indent="-228240">
              <a:lnSpc>
                <a:spcPct val="90000"/>
              </a:lnSpc>
              <a:spcBef>
                <a:spcPts val="499"/>
              </a:spcBef>
              <a:buClr>
                <a:srgbClr val="000000"/>
              </a:buClr>
              <a:buFont typeface="Arial"/>
              <a:buChar char="•"/>
            </a:pPr>
            <a:r>
              <a:rPr lang="es-MX" sz="1800" b="0" strike="noStrike" spc="-1">
                <a:solidFill>
                  <a:srgbClr val="000000"/>
                </a:solidFill>
                <a:latin typeface="Calibri"/>
              </a:rPr>
              <a:t>Cuarto nivel</a:t>
            </a:r>
          </a:p>
          <a:p>
            <a:pPr marL="2057400" lvl="4" indent="-228240">
              <a:lnSpc>
                <a:spcPct val="90000"/>
              </a:lnSpc>
              <a:spcBef>
                <a:spcPts val="499"/>
              </a:spcBef>
              <a:buClr>
                <a:srgbClr val="000000"/>
              </a:buClr>
              <a:buFont typeface="Arial"/>
              <a:buChar char="•"/>
            </a:pPr>
            <a:r>
              <a:rPr lang="es-MX" sz="1800" b="0" strike="noStrike" spc="-1">
                <a:solidFill>
                  <a:srgbClr val="000000"/>
                </a:solidFill>
                <a:latin typeface="Calibri"/>
              </a:rPr>
              <a:t>Quinto nivel</a:t>
            </a:r>
          </a:p>
        </p:txBody>
      </p:sp>
      <p:sp>
        <p:nvSpPr>
          <p:cNvPr id="43" name="PlaceHolder 3"/>
          <p:cNvSpPr>
            <a:spLocks noGrp="1"/>
          </p:cNvSpPr>
          <p:nvPr>
            <p:ph type="dt"/>
          </p:nvPr>
        </p:nvSpPr>
        <p:spPr>
          <a:xfrm>
            <a:off x="838080" y="6356520"/>
            <a:ext cx="2742840" cy="364680"/>
          </a:xfrm>
          <a:prstGeom prst="rect">
            <a:avLst/>
          </a:prstGeom>
        </p:spPr>
        <p:txBody>
          <a:bodyPr anchor="ctr">
            <a:noAutofit/>
          </a:bodyPr>
          <a:lstStyle/>
          <a:p>
            <a:pPr>
              <a:lnSpc>
                <a:spcPct val="100000"/>
              </a:lnSpc>
            </a:pPr>
            <a:endParaRPr lang="es-MX" sz="1200" b="0" strike="noStrike" spc="-1">
              <a:latin typeface="Times New Roman"/>
            </a:endParaRPr>
          </a:p>
        </p:txBody>
      </p:sp>
      <p:sp>
        <p:nvSpPr>
          <p:cNvPr id="44" name="PlaceHolder 4"/>
          <p:cNvSpPr>
            <a:spLocks noGrp="1"/>
          </p:cNvSpPr>
          <p:nvPr>
            <p:ph type="ftr"/>
          </p:nvPr>
        </p:nvSpPr>
        <p:spPr>
          <a:xfrm>
            <a:off x="4038480" y="6356520"/>
            <a:ext cx="4114440" cy="364680"/>
          </a:xfrm>
          <a:prstGeom prst="rect">
            <a:avLst/>
          </a:prstGeom>
        </p:spPr>
        <p:txBody>
          <a:bodyPr anchor="ctr">
            <a:noAutofit/>
          </a:bodyPr>
          <a:lstStyle/>
          <a:p>
            <a:endParaRPr lang="es-MX" sz="2400" b="0" strike="noStrike" spc="-1">
              <a:latin typeface="Times New Roman"/>
            </a:endParaRPr>
          </a:p>
        </p:txBody>
      </p:sp>
      <p:sp>
        <p:nvSpPr>
          <p:cNvPr id="45" name="PlaceHolder 5"/>
          <p:cNvSpPr>
            <a:spLocks noGrp="1"/>
          </p:cNvSpPr>
          <p:nvPr>
            <p:ph type="sldNum"/>
          </p:nvPr>
        </p:nvSpPr>
        <p:spPr>
          <a:xfrm>
            <a:off x="8610480" y="6356520"/>
            <a:ext cx="2742840" cy="364680"/>
          </a:xfrm>
          <a:prstGeom prst="rect">
            <a:avLst/>
          </a:prstGeom>
        </p:spPr>
        <p:txBody>
          <a:bodyPr anchor="ctr">
            <a:noAutofit/>
          </a:bodyPr>
          <a:lstStyle/>
          <a:p>
            <a:pPr algn="r">
              <a:lnSpc>
                <a:spcPct val="100000"/>
              </a:lnSpc>
            </a:pPr>
            <a:fld id="{71F3E445-3DC6-4BC3-ADD0-67554051489B}" type="slidenum">
              <a:rPr lang="es-MX" sz="1200" b="0" strike="noStrike" spc="-1">
                <a:solidFill>
                  <a:srgbClr val="8B8B8B"/>
                </a:solidFill>
                <a:latin typeface="Calibri"/>
              </a:rPr>
              <a:t>‹Nº›</a:t>
            </a:fld>
            <a:endParaRPr lang="es-MX" sz="12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wmf"/><Relationship Id="rId1" Type="http://schemas.openxmlformats.org/officeDocument/2006/relationships/slideLayout" Target="../slideLayouts/slideLayout13.xml"/><Relationship Id="rId6" Type="http://schemas.microsoft.com/office/2007/relationships/hdphoto" Target="../media/hdphoto7.wdp"/><Relationship Id="rId5" Type="http://schemas.openxmlformats.org/officeDocument/2006/relationships/image" Target="../media/image29.png"/><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wmf"/><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8.wdp"/></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wmf"/><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wmf"/><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wmf"/><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13.xml"/><Relationship Id="rId6" Type="http://schemas.openxmlformats.org/officeDocument/2006/relationships/image" Target="../media/image7.emf"/><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9.sv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8.png"/><Relationship Id="rId16" Type="http://schemas.openxmlformats.org/officeDocument/2006/relationships/image" Target="../media/image20.png"/><Relationship Id="rId1" Type="http://schemas.openxmlformats.org/officeDocument/2006/relationships/slideLayout" Target="../slideLayouts/slideLayout13.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3.wmf"/><Relationship Id="rId10" Type="http://schemas.openxmlformats.org/officeDocument/2006/relationships/image" Target="../media/image15.svg"/><Relationship Id="rId4" Type="http://schemas.openxmlformats.org/officeDocument/2006/relationships/hyperlink" Target="https://svgsilh.com/pt/image/1293387.html" TargetMode="External"/><Relationship Id="rId9" Type="http://schemas.openxmlformats.org/officeDocument/2006/relationships/image" Target="../media/image14.png"/><Relationship Id="rId14" Type="http://schemas.openxmlformats.org/officeDocument/2006/relationships/image" Target="../media/image19.svg"/></Relationships>
</file>

<file path=ppt/slides/_rels/slide5.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image" Target="../media/image16.png"/><Relationship Id="rId7" Type="http://schemas.openxmlformats.org/officeDocument/2006/relationships/image" Target="../media/image19.sv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s://svgsilh.com/pt/image/1293387.html" TargetMode="External"/><Relationship Id="rId4" Type="http://schemas.openxmlformats.org/officeDocument/2006/relationships/image" Target="../media/image17.sv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wmf"/><Relationship Id="rId1" Type="http://schemas.openxmlformats.org/officeDocument/2006/relationships/slideLayout" Target="../slideLayouts/slideLayout13.xml"/><Relationship Id="rId5" Type="http://schemas.openxmlformats.org/officeDocument/2006/relationships/hyperlink" Target="https://svgsilh.com/pt/image/1293387.html" TargetMode="Externa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wmf"/><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hyperlink" Target="https://svgsilh.com/pt/image/1293387.html" TargetMode="Externa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image" Target="../media/image3.wmf"/><Relationship Id="rId1" Type="http://schemas.openxmlformats.org/officeDocument/2006/relationships/slideLayout" Target="../slideLayouts/slideLayout13.xml"/><Relationship Id="rId6" Type="http://schemas.microsoft.com/office/2007/relationships/hdphoto" Target="../media/hdphoto3.wdp"/><Relationship Id="rId11" Type="http://schemas.microsoft.com/office/2007/relationships/hdphoto" Target="../media/hdphoto5.wdp"/><Relationship Id="rId5" Type="http://schemas.openxmlformats.org/officeDocument/2006/relationships/image" Target="../media/image24.png"/><Relationship Id="rId10" Type="http://schemas.openxmlformats.org/officeDocument/2006/relationships/image" Target="../media/image27.png"/><Relationship Id="rId4" Type="http://schemas.microsoft.com/office/2007/relationships/hdphoto" Target="../media/hdphoto2.wdp"/><Relationship Id="rId9"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548680"/>
            <a:ext cx="12259422" cy="6845300"/>
          </a:xfrm>
          <a:prstGeom prst="rect">
            <a:avLst/>
          </a:prstGeom>
        </p:spPr>
      </p:pic>
      <p:sp>
        <p:nvSpPr>
          <p:cNvPr id="2" name="Rectángulo 1">
            <a:extLst>
              <a:ext uri="{FF2B5EF4-FFF2-40B4-BE49-F238E27FC236}">
                <a16:creationId xmlns:a16="http://schemas.microsoft.com/office/drawing/2014/main" id="{DD4CEF30-1ED3-43C5-B617-545113DD5DC5}"/>
              </a:ext>
            </a:extLst>
          </p:cNvPr>
          <p:cNvSpPr/>
          <p:nvPr/>
        </p:nvSpPr>
        <p:spPr>
          <a:xfrm>
            <a:off x="911424" y="3789040"/>
            <a:ext cx="1158378" cy="2232248"/>
          </a:xfrm>
          <a:prstGeom prst="rect">
            <a:avLst/>
          </a:prstGeom>
          <a:solidFill>
            <a:srgbClr val="FEF6F0"/>
          </a:solidFill>
          <a:ln>
            <a:solidFill>
              <a:srgbClr val="FEF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Rectángulo 4">
            <a:extLst>
              <a:ext uri="{FF2B5EF4-FFF2-40B4-BE49-F238E27FC236}">
                <a16:creationId xmlns:a16="http://schemas.microsoft.com/office/drawing/2014/main" id="{DF4482EE-A106-41BC-8FF5-3FA78FC3FF3C}"/>
              </a:ext>
            </a:extLst>
          </p:cNvPr>
          <p:cNvSpPr/>
          <p:nvPr/>
        </p:nvSpPr>
        <p:spPr>
          <a:xfrm>
            <a:off x="1133697" y="3192016"/>
            <a:ext cx="936104" cy="1080120"/>
          </a:xfrm>
          <a:prstGeom prst="rect">
            <a:avLst/>
          </a:prstGeom>
          <a:solidFill>
            <a:srgbClr val="FEF6F0"/>
          </a:solidFill>
          <a:ln>
            <a:solidFill>
              <a:srgbClr val="FEF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3" name="Imagen 2">
            <a:extLst>
              <a:ext uri="{FF2B5EF4-FFF2-40B4-BE49-F238E27FC236}">
                <a16:creationId xmlns:a16="http://schemas.microsoft.com/office/drawing/2014/main" id="{69819E29-0F87-4F37-AD5E-2C4AA82B5DB2}"/>
              </a:ext>
            </a:extLst>
          </p:cNvPr>
          <p:cNvPicPr>
            <a:picLocks noChangeAspect="1"/>
          </p:cNvPicPr>
          <p:nvPr/>
        </p:nvPicPr>
        <p:blipFill rotWithShape="1">
          <a:blip r:embed="rId3" cstate="screen">
            <a:grayscl/>
            <a:extLst>
              <a:ext uri="{BEBA8EAE-BF5A-486C-A8C5-ECC9F3942E4B}">
                <a14:imgProps xmlns:a14="http://schemas.microsoft.com/office/drawing/2010/main">
                  <a14:imgLayer r:embed="rId4">
                    <a14:imgEffect>
                      <a14:backgroundRemoval t="5763" b="81017" l="0" r="36454">
                        <a14:foregroundMark x1="31388" y1="79492" x2="31388" y2="79492"/>
                      </a14:backgroundRemoval>
                    </a14:imgEffect>
                  </a14:imgLayer>
                </a14:imgProps>
              </a:ext>
              <a:ext uri="{28A0092B-C50C-407E-A947-70E740481C1C}">
                <a14:useLocalDpi xmlns:a14="http://schemas.microsoft.com/office/drawing/2010/main"/>
              </a:ext>
            </a:extLst>
          </a:blip>
          <a:srcRect t="5997" r="63955" b="19040"/>
          <a:stretch/>
        </p:blipFill>
        <p:spPr>
          <a:xfrm flipH="1">
            <a:off x="226859" y="4150867"/>
            <a:ext cx="1980709" cy="2676633"/>
          </a:xfrm>
          <a:prstGeom prst="rect">
            <a:avLst/>
          </a:prstGeom>
        </p:spPr>
      </p:pic>
      <p:sp>
        <p:nvSpPr>
          <p:cNvPr id="11" name="CuadroTexto 10">
            <a:extLst>
              <a:ext uri="{FF2B5EF4-FFF2-40B4-BE49-F238E27FC236}">
                <a16:creationId xmlns:a16="http://schemas.microsoft.com/office/drawing/2014/main" id="{C01681CF-9B54-4E51-995F-11A2D0240BDF}"/>
              </a:ext>
            </a:extLst>
          </p:cNvPr>
          <p:cNvSpPr txBox="1"/>
          <p:nvPr/>
        </p:nvSpPr>
        <p:spPr>
          <a:xfrm>
            <a:off x="1775520" y="5571928"/>
            <a:ext cx="5770503" cy="461665"/>
          </a:xfrm>
          <a:prstGeom prst="rect">
            <a:avLst/>
          </a:prstGeom>
          <a:noFill/>
        </p:spPr>
        <p:txBody>
          <a:bodyPr wrap="square" rtlCol="0">
            <a:spAutoFit/>
          </a:bodyPr>
          <a:lstStyle/>
          <a:p>
            <a:pPr algn="ctr"/>
            <a:r>
              <a:rPr lang="es-MX" sz="2400" b="1" dirty="0">
                <a:solidFill>
                  <a:srgbClr val="7F7F7F"/>
                </a:solidFill>
                <a:latin typeface="Raleway" charset="0"/>
                <a:ea typeface="Raleway" charset="0"/>
                <a:cs typeface="Raleway" charset="0"/>
              </a:rPr>
              <a:t>Recolección</a:t>
            </a:r>
            <a:r>
              <a:rPr lang="es-ES_tradnl" sz="2400" dirty="0">
                <a:solidFill>
                  <a:srgbClr val="7F7F7F"/>
                </a:solidFill>
              </a:rPr>
              <a:t> </a:t>
            </a:r>
            <a:r>
              <a:rPr lang="es-MX" sz="2400" b="1" dirty="0">
                <a:solidFill>
                  <a:srgbClr val="7F7F7F"/>
                </a:solidFill>
                <a:latin typeface="Raleway" charset="0"/>
                <a:ea typeface="Raleway" charset="0"/>
                <a:cs typeface="Raleway" charset="0"/>
              </a:rPr>
              <a:t>de apoyo ciudadano</a:t>
            </a:r>
            <a:endParaRPr lang="es-ES_tradnl" sz="3200" dirty="0">
              <a:solidFill>
                <a:srgbClr val="7F7F7F"/>
              </a:solidFill>
            </a:endParaRPr>
          </a:p>
        </p:txBody>
      </p:sp>
      <p:sp>
        <p:nvSpPr>
          <p:cNvPr id="9" name="Rectángulo 8">
            <a:extLst>
              <a:ext uri="{FF2B5EF4-FFF2-40B4-BE49-F238E27FC236}">
                <a16:creationId xmlns:a16="http://schemas.microsoft.com/office/drawing/2014/main" id="{C75D29B9-7DF5-46FF-A349-747369535F8D}"/>
              </a:ext>
            </a:extLst>
          </p:cNvPr>
          <p:cNvSpPr/>
          <p:nvPr/>
        </p:nvSpPr>
        <p:spPr>
          <a:xfrm>
            <a:off x="1973788" y="4149080"/>
            <a:ext cx="233780" cy="253413"/>
          </a:xfrm>
          <a:prstGeom prst="rect">
            <a:avLst/>
          </a:prstGeom>
          <a:solidFill>
            <a:srgbClr val="FEF6F0"/>
          </a:solidFill>
          <a:ln>
            <a:solidFill>
              <a:srgbClr val="FEF6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n 15"/>
          <p:cNvPicPr/>
          <p:nvPr/>
        </p:nvPicPr>
        <p:blipFill>
          <a:blip r:embed="rId2"/>
          <a:stretch/>
        </p:blipFill>
        <p:spPr>
          <a:xfrm>
            <a:off x="10554120" y="216720"/>
            <a:ext cx="1356120" cy="825480"/>
          </a:xfrm>
          <a:prstGeom prst="rect">
            <a:avLst/>
          </a:prstGeom>
          <a:ln>
            <a:noFill/>
          </a:ln>
        </p:spPr>
      </p:pic>
      <p:sp>
        <p:nvSpPr>
          <p:cNvPr id="2" name="CuadroTexto 1"/>
          <p:cNvSpPr txBox="1"/>
          <p:nvPr/>
        </p:nvSpPr>
        <p:spPr>
          <a:xfrm>
            <a:off x="-20623" y="13590"/>
            <a:ext cx="8888447" cy="738664"/>
          </a:xfrm>
          <a:prstGeom prst="rect">
            <a:avLst/>
          </a:prstGeom>
          <a:noFill/>
        </p:spPr>
        <p:txBody>
          <a:bodyPr wrap="square" rtlCol="0">
            <a:spAutoFit/>
          </a:bodyPr>
          <a:lstStyle/>
          <a:p>
            <a:r>
              <a:rPr lang="es-MX" sz="2400" dirty="0">
                <a:solidFill>
                  <a:srgbClr val="E37E77"/>
                </a:solidFill>
                <a:latin typeface="ADAM.CG PRO" charset="0"/>
                <a:ea typeface="ADAM.CG PRO" charset="0"/>
                <a:cs typeface="ADAM.CG PRO" charset="0"/>
              </a:rPr>
              <a:t>Registro de Auxiliar en la aplicación móvil.</a:t>
            </a:r>
          </a:p>
          <a:p>
            <a:endParaRPr lang="es-ES_tradnl" dirty="0">
              <a:solidFill>
                <a:srgbClr val="E37E77"/>
              </a:solidFill>
              <a:latin typeface="ADAM.CG PRO" charset="0"/>
              <a:ea typeface="ADAM.CG PRO" charset="0"/>
              <a:cs typeface="ADAM.CG PRO" charset="0"/>
            </a:endParaRPr>
          </a:p>
        </p:txBody>
      </p:sp>
      <p:pic>
        <p:nvPicPr>
          <p:cNvPr id="4" name="Imagen 3">
            <a:extLst>
              <a:ext uri="{FF2B5EF4-FFF2-40B4-BE49-F238E27FC236}">
                <a16:creationId xmlns:a16="http://schemas.microsoft.com/office/drawing/2014/main" id="{962B30E8-B8F8-4CD6-A45B-92CF750DC81C}"/>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99701" l="0" r="99728"/>
                    </a14:imgEffect>
                  </a14:imgLayer>
                </a14:imgProps>
              </a:ext>
              <a:ext uri="{28A0092B-C50C-407E-A947-70E740481C1C}">
                <a14:useLocalDpi xmlns:a14="http://schemas.microsoft.com/office/drawing/2010/main"/>
              </a:ext>
            </a:extLst>
          </a:blip>
          <a:srcRect/>
          <a:stretch/>
        </p:blipFill>
        <p:spPr>
          <a:xfrm>
            <a:off x="551384" y="1033883"/>
            <a:ext cx="2336627" cy="4248472"/>
          </a:xfrm>
          <a:prstGeom prst="rect">
            <a:avLst/>
          </a:prstGeom>
        </p:spPr>
      </p:pic>
      <p:sp>
        <p:nvSpPr>
          <p:cNvPr id="25" name="CuadroTexto 24">
            <a:extLst>
              <a:ext uri="{FF2B5EF4-FFF2-40B4-BE49-F238E27FC236}">
                <a16:creationId xmlns:a16="http://schemas.microsoft.com/office/drawing/2014/main" id="{078CB880-FE53-4AEB-8FE2-530C7048D72A}"/>
              </a:ext>
            </a:extLst>
          </p:cNvPr>
          <p:cNvSpPr txBox="1"/>
          <p:nvPr/>
        </p:nvSpPr>
        <p:spPr>
          <a:xfrm>
            <a:off x="97854" y="5407292"/>
            <a:ext cx="3785879" cy="1323439"/>
          </a:xfrm>
          <a:prstGeom prst="rect">
            <a:avLst/>
          </a:prstGeom>
          <a:noFill/>
        </p:spPr>
        <p:txBody>
          <a:bodyPr wrap="square">
            <a:spAutoFit/>
          </a:bodyPr>
          <a:lstStyle/>
          <a:p>
            <a:r>
              <a:rPr lang="es-MX" sz="2000" dirty="0">
                <a:solidFill>
                  <a:srgbClr val="7F7F7F"/>
                </a:solidFill>
                <a:latin typeface="Calibri" panose="020F0502020204030204" pitchFamily="34" charset="0"/>
                <a:cs typeface="Calibri" panose="020F0502020204030204" pitchFamily="34" charset="0"/>
              </a:rPr>
              <a:t>Para realizar tú Registro de Auxiliar es necesario que cuentes con una conexión a Internet (Wifi o Datos celulares). </a:t>
            </a:r>
          </a:p>
        </p:txBody>
      </p:sp>
      <p:pic>
        <p:nvPicPr>
          <p:cNvPr id="10" name="Imagen 9">
            <a:extLst>
              <a:ext uri="{FF2B5EF4-FFF2-40B4-BE49-F238E27FC236}">
                <a16:creationId xmlns:a16="http://schemas.microsoft.com/office/drawing/2014/main" id="{D65402B3-C492-4991-B3E4-25AF9F3F9CCA}"/>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0" r="99435">
                        <a14:foregroundMark x1="50000" y1="31748" x2="50000" y2="31748"/>
                        <a14:foregroundMark x1="47175" y1="16923" x2="47175" y2="16923"/>
                        <a14:foregroundMark x1="37006" y1="5594" x2="37006" y2="5594"/>
                        <a14:foregroundMark x1="69492" y1="4895" x2="69492" y2="4895"/>
                        <a14:foregroundMark x1="94068" y1="14685" x2="94068" y2="14685"/>
                        <a14:foregroundMark x1="87288" y1="6154" x2="87288" y2="6154"/>
                        <a14:foregroundMark x1="53955" y1="2238" x2="53955" y2="2238"/>
                        <a14:foregroundMark x1="60169" y1="2797" x2="60169" y2="2797"/>
                        <a14:foregroundMark x1="70904" y1="31049" x2="70904" y2="31049"/>
                        <a14:foregroundMark x1="68927" y1="21399" x2="68927" y2="21399"/>
                        <a14:foregroundMark x1="63559" y1="26434" x2="63559" y2="26434"/>
                        <a14:foregroundMark x1="38136" y1="23636" x2="38136" y2="23636"/>
                        <a14:foregroundMark x1="37571" y1="23636" x2="37571" y2="23636"/>
                        <a14:foregroundMark x1="23446" y1="20559" x2="23446" y2="20559"/>
                        <a14:foregroundMark x1="23446" y1="20559" x2="23446" y2="20559"/>
                        <a14:foregroundMark x1="11299" y1="22937" x2="11299" y2="22937"/>
                        <a14:foregroundMark x1="14689" y1="27273" x2="16667" y2="27972"/>
                        <a14:foregroundMark x1="24011" y1="31748" x2="24011" y2="31748"/>
                        <a14:foregroundMark x1="25424" y1="36084" x2="25424" y2="36084"/>
                        <a14:foregroundMark x1="32768" y1="42378" x2="32768" y2="42378"/>
                        <a14:foregroundMark x1="20056" y1="49091" x2="20056" y2="49091"/>
                        <a14:foregroundMark x1="16667" y1="53287" x2="16667" y2="54266"/>
                        <a14:foregroundMark x1="14689" y1="59301" x2="14689" y2="59301"/>
                        <a14:foregroundMark x1="14689" y1="63916" x2="14689" y2="64895"/>
                        <a14:foregroundMark x1="18079" y1="69231" x2="18079" y2="69231"/>
                        <a14:foregroundMark x1="25989" y1="70070" x2="27401" y2="71748"/>
                        <a14:foregroundMark x1="27401" y1="69650" x2="28814" y2="68951"/>
                        <a14:foregroundMark x1="41525" y1="61958" x2="41525" y2="61958"/>
                        <a14:foregroundMark x1="56780" y1="54825" x2="58757" y2="54965"/>
                        <a14:foregroundMark x1="60734" y1="49231" x2="62712" y2="47552"/>
                        <a14:foregroundMark x1="64124" y1="45734" x2="65537" y2="44476"/>
                        <a14:foregroundMark x1="85593" y1="32308" x2="85593" y2="32308"/>
                        <a14:foregroundMark x1="77684" y1="15524" x2="77684" y2="15524"/>
                        <a14:foregroundMark x1="80508" y1="7552" x2="80508" y2="7552"/>
                        <a14:foregroundMark x1="81638" y1="7552" x2="81638" y2="7552"/>
                        <a14:foregroundMark x1="77119" y1="46853" x2="77119" y2="46853"/>
                        <a14:foregroundMark x1="79661" y1="67552" x2="79661" y2="67552"/>
                        <a14:foregroundMark x1="83898" y1="74965" x2="83898" y2="74965"/>
                        <a14:foregroundMark x1="87853" y1="65035" x2="87853" y2="65035"/>
                        <a14:foregroundMark x1="91808" y1="55245" x2="91808" y2="55245"/>
                        <a14:foregroundMark x1="91808" y1="55245" x2="91808" y2="55245"/>
                        <a14:foregroundMark x1="82486" y1="47413" x2="82486" y2="47413"/>
                        <a14:foregroundMark x1="87853" y1="37343" x2="87853" y2="37343"/>
                        <a14:foregroundMark x1="90395" y1="24615" x2="90395" y2="24615"/>
                        <a14:foregroundMark x1="79661" y1="24336" x2="79661" y2="24336"/>
                        <a14:foregroundMark x1="72316" y1="31329" x2="72881" y2="32727"/>
                        <a14:foregroundMark x1="68927" y1="41399" x2="68927" y2="41399"/>
                        <a14:foregroundMark x1="53955" y1="39860" x2="53955" y2="39860"/>
                        <a14:foregroundMark x1="52542" y1="39860" x2="52542" y2="39860"/>
                        <a14:foregroundMark x1="52542" y1="40140" x2="52542" y2="40140"/>
                        <a14:foregroundMark x1="52542" y1="40420" x2="51130" y2="41399"/>
                        <a14:foregroundMark x1="46610" y1="44895" x2="46610" y2="44895"/>
                        <a14:foregroundMark x1="46610" y1="44895" x2="46610" y2="44895"/>
                        <a14:foregroundMark x1="46610" y1="44895" x2="45198" y2="46853"/>
                        <a14:foregroundMark x1="45198" y1="46853" x2="45198" y2="46853"/>
                        <a14:foregroundMark x1="43220" y1="50210" x2="42373" y2="52168"/>
                        <a14:foregroundMark x1="39831" y1="52168" x2="39831" y2="52168"/>
                        <a14:foregroundMark x1="38983" y1="52168" x2="38983" y2="53566"/>
                        <a14:foregroundMark x1="39548" y1="54266" x2="39548" y2="54266"/>
                        <a14:foregroundMark x1="38418" y1="56643" x2="38136" y2="57483"/>
                        <a14:foregroundMark x1="36441" y1="58322" x2="35593" y2="59161"/>
                        <a14:foregroundMark x1="34181" y1="59301" x2="33616" y2="60000"/>
                        <a14:foregroundMark x1="33616" y1="60000" x2="33616" y2="60000"/>
                        <a14:foregroundMark x1="30226" y1="60839" x2="28249" y2="61958"/>
                        <a14:foregroundMark x1="26836" y1="61958" x2="25424" y2="61958"/>
                        <a14:foregroundMark x1="14407" y1="67972" x2="14407" y2="67972"/>
                        <a14:foregroundMark x1="13277" y1="67972" x2="13277" y2="67972"/>
                        <a14:foregroundMark x1="7627" y1="69371" x2="7627" y2="70070"/>
                        <a14:foregroundMark x1="6497" y1="73007" x2="6497" y2="73007"/>
                        <a14:foregroundMark x1="6497" y1="73706" x2="6497" y2="74406"/>
                        <a14:foregroundMark x1="6497" y1="74406" x2="6497" y2="74406"/>
                        <a14:foregroundMark x1="7627" y1="75105" x2="7627" y2="75105"/>
                        <a14:foregroundMark x1="10452" y1="74406" x2="10452" y2="74406"/>
                        <a14:foregroundMark x1="18644" y1="72727" x2="18644" y2="72727"/>
                        <a14:foregroundMark x1="25989" y1="72727" x2="25989" y2="72727"/>
                        <a14:foregroundMark x1="37571" y1="72028" x2="39548" y2="72308"/>
                        <a14:foregroundMark x1="40395" y1="72308" x2="42373" y2="73427"/>
                        <a14:foregroundMark x1="44350" y1="74266" x2="44350" y2="74266"/>
                        <a14:foregroundMark x1="48588" y1="72308" x2="48588" y2="72308"/>
                        <a14:foregroundMark x1="52542" y1="71329" x2="52542" y2="71329"/>
                        <a14:foregroundMark x1="54520" y1="71329" x2="54520" y2="71329"/>
                        <a14:foregroundMark x1="59322" y1="71329" x2="59322" y2="71329"/>
                        <a14:foregroundMark x1="61299" y1="71329" x2="61299" y2="71329"/>
                        <a14:foregroundMark x1="61864" y1="71329" x2="61864" y2="71329"/>
                        <a14:foregroundMark x1="61864" y1="71329" x2="61864" y2="71329"/>
                        <a14:foregroundMark x1="73446" y1="66573" x2="73446" y2="66573"/>
                        <a14:foregroundMark x1="55932" y1="66573" x2="54520" y2="66573"/>
                        <a14:foregroundMark x1="46610" y1="66294" x2="45198" y2="66294"/>
                        <a14:foregroundMark x1="45198" y1="66294" x2="45198" y2="66294"/>
                        <a14:foregroundMark x1="51695" y1="60839" x2="51695" y2="60839"/>
                        <a14:foregroundMark x1="56780" y1="60280" x2="59322" y2="60280"/>
                        <a14:foregroundMark x1="66102" y1="64196" x2="66102" y2="64196"/>
                        <a14:foregroundMark x1="65254" y1="66014" x2="65254" y2="66014"/>
                        <a14:foregroundMark x1="61299" y1="66573" x2="61299" y2="66573"/>
                        <a14:foregroundMark x1="65537" y1="74406" x2="65537" y2="74406"/>
                        <a14:foregroundMark x1="65537" y1="73706" x2="65537" y2="73706"/>
                        <a14:foregroundMark x1="70904" y1="73427" x2="70904" y2="73427"/>
                        <a14:foregroundMark x1="73446" y1="72727" x2="73446" y2="72727"/>
                        <a14:foregroundMark x1="74859" y1="70909" x2="74859" y2="70909"/>
                        <a14:foregroundMark x1="77119" y1="61259" x2="77119" y2="61259"/>
                        <a14:foregroundMark x1="76836" y1="56503" x2="76836" y2="56503"/>
                        <a14:foregroundMark x1="68079" y1="55245" x2="68079" y2="55245"/>
                        <a14:foregroundMark x1="65254" y1="59301" x2="65254" y2="59301"/>
                        <a14:foregroundMark x1="78814" y1="49510" x2="80226" y2="49930"/>
                        <a14:foregroundMark x1="57345" y1="44056" x2="57910" y2="44755"/>
                        <a14:foregroundMark x1="64124" y1="39441" x2="64124" y2="39441"/>
                        <a14:foregroundMark x1="58757" y1="40140" x2="58757" y2="40140"/>
                        <a14:foregroundMark x1="82203" y1="42378" x2="82203" y2="42378"/>
                        <a14:foregroundMark x1="74859" y1="42378" x2="74859" y2="42378"/>
                        <a14:foregroundMark x1="78814" y1="37762" x2="78814" y2="37762"/>
                        <a14:foregroundMark x1="83616" y1="33706" x2="83616" y2="33706"/>
                        <a14:foregroundMark x1="76836" y1="30070" x2="76836" y2="30070"/>
                        <a14:foregroundMark x1="78249" y1="34685" x2="77684" y2="33986"/>
                        <a14:foregroundMark x1="83616" y1="28951" x2="83898" y2="28671"/>
                        <a14:foregroundMark x1="89266" y1="27692" x2="89266" y2="27692"/>
                        <a14:foregroundMark x1="92373" y1="23357" x2="92373" y2="23357"/>
                        <a14:foregroundMark x1="87853" y1="20559" x2="87853" y2="20559"/>
                        <a14:foregroundMark x1="74859" y1="20280" x2="74859" y2="20280"/>
                        <a14:foregroundMark x1="84463" y1="25734" x2="84463" y2="25734"/>
                        <a14:foregroundMark x1="73446" y1="26713" x2="73446" y2="26713"/>
                        <a14:foregroundMark x1="73446" y1="23916" x2="73446" y2="23916"/>
                        <a14:foregroundMark x1="67514" y1="19301" x2="67514" y2="19301"/>
                        <a14:foregroundMark x1="58757" y1="19580" x2="58757" y2="19580"/>
                        <a14:foregroundMark x1="55367" y1="22378" x2="55367" y2="22378"/>
                        <a14:foregroundMark x1="55085" y1="19301" x2="55085" y2="19301"/>
                        <a14:foregroundMark x1="49718" y1="17622" x2="49718" y2="17622"/>
                        <a14:foregroundMark x1="51977" y1="18042" x2="51977" y2="18042"/>
                        <a14:foregroundMark x1="43785" y1="19720" x2="43785" y2="19720"/>
                        <a14:foregroundMark x1="47740" y1="22657" x2="47740" y2="22657"/>
                        <a14:foregroundMark x1="55932" y1="24755" x2="55932" y2="24755"/>
                        <a14:foregroundMark x1="44915" y1="34406" x2="44915" y2="34406"/>
                        <a14:foregroundMark x1="42373" y1="39720" x2="43785" y2="39720"/>
                        <a14:foregroundMark x1="40960" y1="35105" x2="40960" y2="35105"/>
                        <a14:foregroundMark x1="35593" y1="33147" x2="35593" y2="33147"/>
                        <a14:foregroundMark x1="28814" y1="21678" x2="28814" y2="21678"/>
                        <a14:foregroundMark x1="34746" y1="22238" x2="34746" y2="22238"/>
                        <a14:foregroundMark x1="38418" y1="22238" x2="38418" y2="22238"/>
                        <a14:foregroundMark x1="38983" y1="30070" x2="37571" y2="30070"/>
                        <a14:foregroundMark x1="37571" y1="30070" x2="32768" y2="30070"/>
                        <a14:foregroundMark x1="17797" y1="43077" x2="17797" y2="43077"/>
                        <a14:foregroundMark x1="22881" y1="55804" x2="22881" y2="55804"/>
                        <a14:foregroundMark x1="64124" y1="7133" x2="64124" y2="7133"/>
                        <a14:foregroundMark x1="14689" y1="30350" x2="14689" y2="30350"/>
                      </a14:backgroundRemoval>
                    </a14:imgEffect>
                  </a14:imgLayer>
                </a14:imgProps>
              </a:ext>
              <a:ext uri="{28A0092B-C50C-407E-A947-70E740481C1C}">
                <a14:useLocalDpi xmlns:a14="http://schemas.microsoft.com/office/drawing/2010/main"/>
              </a:ext>
            </a:extLst>
          </a:blip>
          <a:srcRect/>
          <a:stretch/>
        </p:blipFill>
        <p:spPr>
          <a:xfrm>
            <a:off x="4435909" y="956002"/>
            <a:ext cx="2245232" cy="4536504"/>
          </a:xfrm>
          <a:prstGeom prst="rect">
            <a:avLst/>
          </a:prstGeom>
        </p:spPr>
      </p:pic>
      <p:sp>
        <p:nvSpPr>
          <p:cNvPr id="30" name="CuadroTexto 29">
            <a:extLst>
              <a:ext uri="{FF2B5EF4-FFF2-40B4-BE49-F238E27FC236}">
                <a16:creationId xmlns:a16="http://schemas.microsoft.com/office/drawing/2014/main" id="{90AC48E6-2B0D-4734-A1CF-C3D4827FF7F4}"/>
              </a:ext>
            </a:extLst>
          </p:cNvPr>
          <p:cNvSpPr txBox="1"/>
          <p:nvPr/>
        </p:nvSpPr>
        <p:spPr>
          <a:xfrm>
            <a:off x="7176120" y="1498532"/>
            <a:ext cx="4882056" cy="670030"/>
          </a:xfrm>
          <a:prstGeom prst="rect">
            <a:avLst/>
          </a:prstGeom>
          <a:solidFill>
            <a:srgbClr val="E37E77"/>
          </a:solidFill>
        </p:spPr>
        <p:txBody>
          <a:bodyPr wrap="square" lIns="36000" rIns="0">
            <a:normAutofit lnSpcReduction="10000"/>
          </a:bodyPr>
          <a:lstStyle/>
          <a:p>
            <a:r>
              <a:rPr lang="es-MX" sz="1400" dirty="0">
                <a:solidFill>
                  <a:srgbClr val="FEF6F0"/>
                </a:solidFill>
                <a:latin typeface="Calibri" panose="020F0502020204030204" pitchFamily="34" charset="0"/>
                <a:cs typeface="Calibri" panose="020F0502020204030204" pitchFamily="34" charset="0"/>
              </a:rPr>
              <a:t>Captura el tipo de acceso al que pertenece el correo electrónico personal que proporcionaste, el cual deberá estar vinculado a Facebook o Google.</a:t>
            </a:r>
          </a:p>
        </p:txBody>
      </p:sp>
      <p:cxnSp>
        <p:nvCxnSpPr>
          <p:cNvPr id="31" name="Conector recto de flecha 30">
            <a:extLst>
              <a:ext uri="{FF2B5EF4-FFF2-40B4-BE49-F238E27FC236}">
                <a16:creationId xmlns:a16="http://schemas.microsoft.com/office/drawing/2014/main" id="{AEE0229B-C2BB-4484-AB26-B6A688EFEA2D}"/>
              </a:ext>
            </a:extLst>
          </p:cNvPr>
          <p:cNvCxnSpPr>
            <a:cxnSpLocks/>
          </p:cNvCxnSpPr>
          <p:nvPr/>
        </p:nvCxnSpPr>
        <p:spPr>
          <a:xfrm>
            <a:off x="6124023" y="3116548"/>
            <a:ext cx="1114236" cy="0"/>
          </a:xfrm>
          <a:prstGeom prst="straightConnector1">
            <a:avLst/>
          </a:prstGeom>
          <a:ln w="19050">
            <a:solidFill>
              <a:srgbClr val="E37E77"/>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32" name="CuadroTexto 31">
            <a:extLst>
              <a:ext uri="{FF2B5EF4-FFF2-40B4-BE49-F238E27FC236}">
                <a16:creationId xmlns:a16="http://schemas.microsoft.com/office/drawing/2014/main" id="{DEBF8016-1877-4EF1-B9D2-7D98E8EA1E69}"/>
              </a:ext>
            </a:extLst>
          </p:cNvPr>
          <p:cNvSpPr txBox="1"/>
          <p:nvPr/>
        </p:nvSpPr>
        <p:spPr>
          <a:xfrm>
            <a:off x="7176120" y="2781533"/>
            <a:ext cx="4882056" cy="670030"/>
          </a:xfrm>
          <a:prstGeom prst="rect">
            <a:avLst/>
          </a:prstGeom>
          <a:solidFill>
            <a:srgbClr val="E37E77"/>
          </a:solidFill>
        </p:spPr>
        <p:txBody>
          <a:bodyPr wrap="square" lIns="36000" rIns="0">
            <a:normAutofit/>
          </a:bodyPr>
          <a:lstStyle/>
          <a:p>
            <a:r>
              <a:rPr lang="es-MX" sz="1400" dirty="0">
                <a:solidFill>
                  <a:srgbClr val="FEF6F0"/>
                </a:solidFill>
                <a:latin typeface="Calibri" panose="020F0502020204030204" pitchFamily="34" charset="0"/>
                <a:cs typeface="Calibri" panose="020F0502020204030204" pitchFamily="34" charset="0"/>
              </a:rPr>
              <a:t>Ingresar el número que te fue enviado a tu correo electrónico. Dicho número corresponde al Folio que le fue asignado al Proceso.</a:t>
            </a:r>
          </a:p>
        </p:txBody>
      </p:sp>
      <p:cxnSp>
        <p:nvCxnSpPr>
          <p:cNvPr id="35" name="Conector: angular 34">
            <a:extLst>
              <a:ext uri="{FF2B5EF4-FFF2-40B4-BE49-F238E27FC236}">
                <a16:creationId xmlns:a16="http://schemas.microsoft.com/office/drawing/2014/main" id="{EBD9853C-D88E-47B6-8B63-9464643E895C}"/>
              </a:ext>
            </a:extLst>
          </p:cNvPr>
          <p:cNvCxnSpPr>
            <a:cxnSpLocks/>
            <a:endCxn id="30" idx="1"/>
          </p:cNvCxnSpPr>
          <p:nvPr/>
        </p:nvCxnSpPr>
        <p:spPr>
          <a:xfrm flipV="1">
            <a:off x="6061884" y="1833547"/>
            <a:ext cx="1114236" cy="670030"/>
          </a:xfrm>
          <a:prstGeom prst="bentConnector3">
            <a:avLst/>
          </a:prstGeom>
          <a:ln w="19050">
            <a:solidFill>
              <a:srgbClr val="E37E77"/>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40" name="CuadroTexto 39">
            <a:extLst>
              <a:ext uri="{FF2B5EF4-FFF2-40B4-BE49-F238E27FC236}">
                <a16:creationId xmlns:a16="http://schemas.microsoft.com/office/drawing/2014/main" id="{464ADE27-E3E3-424C-B606-C4F88310AAB4}"/>
              </a:ext>
            </a:extLst>
          </p:cNvPr>
          <p:cNvSpPr txBox="1"/>
          <p:nvPr/>
        </p:nvSpPr>
        <p:spPr>
          <a:xfrm>
            <a:off x="7176120" y="3907896"/>
            <a:ext cx="4882056" cy="670030"/>
          </a:xfrm>
          <a:prstGeom prst="rect">
            <a:avLst/>
          </a:prstGeom>
          <a:solidFill>
            <a:srgbClr val="E37E77"/>
          </a:solidFill>
        </p:spPr>
        <p:txBody>
          <a:bodyPr wrap="square" lIns="36000" rIns="0">
            <a:normAutofit/>
          </a:bodyPr>
          <a:lstStyle/>
          <a:p>
            <a:r>
              <a:rPr lang="es-MX" sz="1400" dirty="0">
                <a:solidFill>
                  <a:srgbClr val="FEF6F0"/>
                </a:solidFill>
                <a:latin typeface="Calibri" panose="020F0502020204030204" pitchFamily="34" charset="0"/>
                <a:cs typeface="Calibri" panose="020F0502020204030204" pitchFamily="34" charset="0"/>
              </a:rPr>
              <a:t>Captura el número que se especifica en el cuerpo del correo electrónico que recibiste.</a:t>
            </a:r>
          </a:p>
        </p:txBody>
      </p:sp>
      <p:cxnSp>
        <p:nvCxnSpPr>
          <p:cNvPr id="41" name="Conector: angular 40">
            <a:extLst>
              <a:ext uri="{FF2B5EF4-FFF2-40B4-BE49-F238E27FC236}">
                <a16:creationId xmlns:a16="http://schemas.microsoft.com/office/drawing/2014/main" id="{A7019DA1-1809-4857-B55B-9DE05CAB9E9E}"/>
              </a:ext>
            </a:extLst>
          </p:cNvPr>
          <p:cNvCxnSpPr>
            <a:cxnSpLocks/>
            <a:endCxn id="40" idx="1"/>
          </p:cNvCxnSpPr>
          <p:nvPr/>
        </p:nvCxnSpPr>
        <p:spPr>
          <a:xfrm>
            <a:off x="6144104" y="3741452"/>
            <a:ext cx="1032016" cy="501459"/>
          </a:xfrm>
          <a:prstGeom prst="bentConnector3">
            <a:avLst/>
          </a:prstGeom>
          <a:ln w="19050">
            <a:solidFill>
              <a:srgbClr val="E37E77"/>
            </a:solidFill>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218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ipse 13">
            <a:extLst>
              <a:ext uri="{FF2B5EF4-FFF2-40B4-BE49-F238E27FC236}">
                <a16:creationId xmlns:a16="http://schemas.microsoft.com/office/drawing/2014/main" id="{60347606-6CA6-469C-A7CB-E711DA649DCA}"/>
              </a:ext>
            </a:extLst>
          </p:cNvPr>
          <p:cNvSpPr/>
          <p:nvPr/>
        </p:nvSpPr>
        <p:spPr>
          <a:xfrm>
            <a:off x="6888088" y="1844824"/>
            <a:ext cx="4320480" cy="4392488"/>
          </a:xfrm>
          <a:prstGeom prst="ellipse">
            <a:avLst/>
          </a:prstGeom>
          <a:solidFill>
            <a:srgbClr val="BB6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1" name="Imagen 15"/>
          <p:cNvPicPr/>
          <p:nvPr/>
        </p:nvPicPr>
        <p:blipFill>
          <a:blip r:embed="rId2"/>
          <a:stretch/>
        </p:blipFill>
        <p:spPr>
          <a:xfrm>
            <a:off x="10554120" y="216720"/>
            <a:ext cx="1356120" cy="825480"/>
          </a:xfrm>
          <a:prstGeom prst="rect">
            <a:avLst/>
          </a:prstGeom>
          <a:ln>
            <a:noFill/>
          </a:ln>
        </p:spPr>
      </p:pic>
      <p:sp>
        <p:nvSpPr>
          <p:cNvPr id="2" name="CuadroTexto 1"/>
          <p:cNvSpPr txBox="1"/>
          <p:nvPr/>
        </p:nvSpPr>
        <p:spPr>
          <a:xfrm>
            <a:off x="-20623" y="13590"/>
            <a:ext cx="8888447" cy="738664"/>
          </a:xfrm>
          <a:prstGeom prst="rect">
            <a:avLst/>
          </a:prstGeom>
          <a:noFill/>
        </p:spPr>
        <p:txBody>
          <a:bodyPr wrap="square" rtlCol="0">
            <a:spAutoFit/>
          </a:bodyPr>
          <a:lstStyle/>
          <a:p>
            <a:r>
              <a:rPr lang="es-MX" sz="2400" dirty="0">
                <a:solidFill>
                  <a:srgbClr val="E37E77"/>
                </a:solidFill>
                <a:latin typeface="ADAM.CG PRO" charset="0"/>
                <a:ea typeface="ADAM.CG PRO" charset="0"/>
                <a:cs typeface="ADAM.CG PRO" charset="0"/>
              </a:rPr>
              <a:t>Registro de Auxiliar en la aplicación móvil.</a:t>
            </a:r>
          </a:p>
          <a:p>
            <a:endParaRPr lang="es-ES_tradnl" dirty="0">
              <a:solidFill>
                <a:srgbClr val="E37E77"/>
              </a:solidFill>
              <a:latin typeface="ADAM.CG PRO" charset="0"/>
              <a:ea typeface="ADAM.CG PRO" charset="0"/>
              <a:cs typeface="ADAM.CG PRO" charset="0"/>
            </a:endParaRPr>
          </a:p>
        </p:txBody>
      </p:sp>
      <p:sp>
        <p:nvSpPr>
          <p:cNvPr id="25" name="CuadroTexto 24">
            <a:extLst>
              <a:ext uri="{FF2B5EF4-FFF2-40B4-BE49-F238E27FC236}">
                <a16:creationId xmlns:a16="http://schemas.microsoft.com/office/drawing/2014/main" id="{078CB880-FE53-4AEB-8FE2-530C7048D72A}"/>
              </a:ext>
            </a:extLst>
          </p:cNvPr>
          <p:cNvSpPr txBox="1"/>
          <p:nvPr/>
        </p:nvSpPr>
        <p:spPr>
          <a:xfrm>
            <a:off x="389921" y="752254"/>
            <a:ext cx="9450495" cy="707886"/>
          </a:xfrm>
          <a:prstGeom prst="rect">
            <a:avLst/>
          </a:prstGeom>
          <a:noFill/>
          <a:ln>
            <a:noFill/>
          </a:ln>
        </p:spPr>
        <p:txBody>
          <a:bodyPr wrap="square">
            <a:spAutoFit/>
          </a:bodyPr>
          <a:lstStyle/>
          <a:p>
            <a:r>
              <a:rPr lang="es-MX" sz="2000" dirty="0">
                <a:solidFill>
                  <a:srgbClr val="7F7F7F"/>
                </a:solidFill>
                <a:latin typeface="Calibri" panose="020F0502020204030204" pitchFamily="34" charset="0"/>
                <a:cs typeface="Calibri" panose="020F0502020204030204" pitchFamily="34" charset="0"/>
              </a:rPr>
              <a:t>Ingresa tu correo electrónico y contraseña; posteriormente presiona el botón Iniciar sesión o Siguiente según corresponda.  </a:t>
            </a:r>
          </a:p>
        </p:txBody>
      </p:sp>
      <p:pic>
        <p:nvPicPr>
          <p:cNvPr id="5" name="Imagen 4">
            <a:extLst>
              <a:ext uri="{FF2B5EF4-FFF2-40B4-BE49-F238E27FC236}">
                <a16:creationId xmlns:a16="http://schemas.microsoft.com/office/drawing/2014/main" id="{18D62B60-9D79-4F8C-8D3F-8585B628856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145" b="99276" l="0" r="100000">
                        <a14:foregroundMark x1="55241" y1="36614" x2="55241" y2="36614"/>
                        <a14:foregroundMark x1="51841" y1="47757" x2="51841" y2="47757"/>
                      </a14:backgroundRemoval>
                    </a14:imgEffect>
                  </a14:imgLayer>
                </a14:imgProps>
              </a:ext>
              <a:ext uri="{28A0092B-C50C-407E-A947-70E740481C1C}">
                <a14:useLocalDpi xmlns:a14="http://schemas.microsoft.com/office/drawing/2010/main"/>
              </a:ext>
            </a:extLst>
          </a:blip>
          <a:srcRect/>
          <a:stretch/>
        </p:blipFill>
        <p:spPr>
          <a:xfrm>
            <a:off x="839416" y="1694034"/>
            <a:ext cx="2245232" cy="4392489"/>
          </a:xfrm>
          <a:prstGeom prst="rect">
            <a:avLst/>
          </a:prstGeom>
        </p:spPr>
      </p:pic>
      <p:pic>
        <p:nvPicPr>
          <p:cNvPr id="9" name="Imagen 8">
            <a:extLst>
              <a:ext uri="{FF2B5EF4-FFF2-40B4-BE49-F238E27FC236}">
                <a16:creationId xmlns:a16="http://schemas.microsoft.com/office/drawing/2014/main" id="{CAC5DEEC-7695-4CAB-9A10-8091B8DA8DB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791744" y="1694034"/>
            <a:ext cx="2145220" cy="4392488"/>
          </a:xfrm>
          <a:prstGeom prst="rect">
            <a:avLst/>
          </a:prstGeom>
        </p:spPr>
      </p:pic>
      <p:pic>
        <p:nvPicPr>
          <p:cNvPr id="12" name="Imagen 11">
            <a:extLst>
              <a:ext uri="{FF2B5EF4-FFF2-40B4-BE49-F238E27FC236}">
                <a16:creationId xmlns:a16="http://schemas.microsoft.com/office/drawing/2014/main" id="{AD3707F4-1FE9-457C-BEFD-41FA3D91150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968207" y="2810158"/>
            <a:ext cx="2145220" cy="1080120"/>
          </a:xfrm>
          <a:prstGeom prst="rect">
            <a:avLst/>
          </a:prstGeom>
        </p:spPr>
      </p:pic>
      <p:sp>
        <p:nvSpPr>
          <p:cNvPr id="23" name="CuadroTexto 22">
            <a:extLst>
              <a:ext uri="{FF2B5EF4-FFF2-40B4-BE49-F238E27FC236}">
                <a16:creationId xmlns:a16="http://schemas.microsoft.com/office/drawing/2014/main" id="{42CCA717-2BFD-4B1B-A1F7-624054C6BB2F}"/>
              </a:ext>
            </a:extLst>
          </p:cNvPr>
          <p:cNvSpPr txBox="1"/>
          <p:nvPr/>
        </p:nvSpPr>
        <p:spPr>
          <a:xfrm>
            <a:off x="7392144" y="4041068"/>
            <a:ext cx="3564767" cy="825480"/>
          </a:xfrm>
          <a:prstGeom prst="rect">
            <a:avLst/>
          </a:prstGeom>
          <a:noFill/>
        </p:spPr>
        <p:txBody>
          <a:bodyPr wrap="square" lIns="36000" rIns="0">
            <a:normAutofit/>
          </a:bodyPr>
          <a:lstStyle>
            <a:defPPr>
              <a:defRPr lang="es-MX"/>
            </a:defPPr>
            <a:lvl1pPr>
              <a:defRPr sz="1400">
                <a:solidFill>
                  <a:srgbClr val="FEF6F0"/>
                </a:solidFill>
                <a:latin typeface="Calibri" panose="020F0502020204030204" pitchFamily="34" charset="0"/>
                <a:cs typeface="Calibri" panose="020F0502020204030204" pitchFamily="34" charset="0"/>
              </a:defRPr>
            </a:lvl1pPr>
          </a:lstStyle>
          <a:p>
            <a:r>
              <a:rPr lang="es-MX" dirty="0"/>
              <a:t>En caso de que ya estés registrado con tu cuenta de Facebook o Google, te aparecerá la siguiente ventana de Aviso. </a:t>
            </a:r>
          </a:p>
        </p:txBody>
      </p:sp>
    </p:spTree>
    <p:extLst>
      <p:ext uri="{BB962C8B-B14F-4D97-AF65-F5344CB8AC3E}">
        <p14:creationId xmlns:p14="http://schemas.microsoft.com/office/powerpoint/2010/main" val="251850564"/>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n 15"/>
          <p:cNvPicPr/>
          <p:nvPr/>
        </p:nvPicPr>
        <p:blipFill>
          <a:blip r:embed="rId2"/>
          <a:stretch/>
        </p:blipFill>
        <p:spPr>
          <a:xfrm>
            <a:off x="10554120" y="216720"/>
            <a:ext cx="1356120" cy="825480"/>
          </a:xfrm>
          <a:prstGeom prst="rect">
            <a:avLst/>
          </a:prstGeom>
          <a:ln>
            <a:noFill/>
          </a:ln>
        </p:spPr>
      </p:pic>
      <p:sp>
        <p:nvSpPr>
          <p:cNvPr id="2" name="CuadroTexto 1"/>
          <p:cNvSpPr txBox="1"/>
          <p:nvPr/>
        </p:nvSpPr>
        <p:spPr>
          <a:xfrm>
            <a:off x="-20623" y="13590"/>
            <a:ext cx="8888447" cy="738664"/>
          </a:xfrm>
          <a:prstGeom prst="rect">
            <a:avLst/>
          </a:prstGeom>
          <a:noFill/>
        </p:spPr>
        <p:txBody>
          <a:bodyPr wrap="square" rtlCol="0">
            <a:spAutoFit/>
          </a:bodyPr>
          <a:lstStyle/>
          <a:p>
            <a:r>
              <a:rPr lang="es-MX" sz="2400" dirty="0">
                <a:solidFill>
                  <a:srgbClr val="E37E77"/>
                </a:solidFill>
                <a:latin typeface="ADAM.CG PRO" charset="0"/>
                <a:ea typeface="ADAM.CG PRO" charset="0"/>
                <a:cs typeface="ADAM.CG PRO" charset="0"/>
              </a:rPr>
              <a:t>Registro de Auxiliar en la aplicación móvil</a:t>
            </a:r>
          </a:p>
          <a:p>
            <a:endParaRPr lang="es-ES_tradnl" dirty="0">
              <a:solidFill>
                <a:srgbClr val="E37E77"/>
              </a:solidFill>
              <a:latin typeface="ADAM.CG PRO" charset="0"/>
              <a:ea typeface="ADAM.CG PRO" charset="0"/>
              <a:cs typeface="ADAM.CG PRO" charset="0"/>
            </a:endParaRPr>
          </a:p>
        </p:txBody>
      </p:sp>
      <p:sp>
        <p:nvSpPr>
          <p:cNvPr id="25" name="CuadroTexto 24">
            <a:extLst>
              <a:ext uri="{FF2B5EF4-FFF2-40B4-BE49-F238E27FC236}">
                <a16:creationId xmlns:a16="http://schemas.microsoft.com/office/drawing/2014/main" id="{078CB880-FE53-4AEB-8FE2-530C7048D72A}"/>
              </a:ext>
            </a:extLst>
          </p:cNvPr>
          <p:cNvSpPr txBox="1"/>
          <p:nvPr/>
        </p:nvSpPr>
        <p:spPr>
          <a:xfrm>
            <a:off x="389921" y="752254"/>
            <a:ext cx="9450495" cy="400110"/>
          </a:xfrm>
          <a:prstGeom prst="rect">
            <a:avLst/>
          </a:prstGeom>
          <a:noFill/>
          <a:ln>
            <a:noFill/>
          </a:ln>
        </p:spPr>
        <p:txBody>
          <a:bodyPr wrap="square">
            <a:spAutoFit/>
          </a:bodyPr>
          <a:lstStyle/>
          <a:p>
            <a:r>
              <a:rPr lang="es-MX" sz="2000" dirty="0">
                <a:solidFill>
                  <a:srgbClr val="7F7F7F"/>
                </a:solidFill>
                <a:latin typeface="Calibri" panose="020F0502020204030204" pitchFamily="34" charset="0"/>
                <a:cs typeface="Calibri" panose="020F0502020204030204" pitchFamily="34" charset="0"/>
              </a:rPr>
              <a:t>Se presentará la pantalla de “Selección del tipo de Credencial para Votar”</a:t>
            </a:r>
          </a:p>
        </p:txBody>
      </p:sp>
      <p:pic>
        <p:nvPicPr>
          <p:cNvPr id="4" name="Imagen 3">
            <a:extLst>
              <a:ext uri="{FF2B5EF4-FFF2-40B4-BE49-F238E27FC236}">
                <a16:creationId xmlns:a16="http://schemas.microsoft.com/office/drawing/2014/main" id="{C46B174B-4016-43BE-BD61-C055B83144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75520" y="1412776"/>
            <a:ext cx="8136904" cy="4836986"/>
          </a:xfrm>
          <a:prstGeom prst="rect">
            <a:avLst/>
          </a:prstGeom>
        </p:spPr>
      </p:pic>
    </p:spTree>
    <p:extLst>
      <p:ext uri="{BB962C8B-B14F-4D97-AF65-F5344CB8AC3E}">
        <p14:creationId xmlns:p14="http://schemas.microsoft.com/office/powerpoint/2010/main" val="205622833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n 15"/>
          <p:cNvPicPr/>
          <p:nvPr/>
        </p:nvPicPr>
        <p:blipFill>
          <a:blip r:embed="rId2"/>
          <a:stretch/>
        </p:blipFill>
        <p:spPr>
          <a:xfrm>
            <a:off x="10554120" y="216720"/>
            <a:ext cx="1356120" cy="825480"/>
          </a:xfrm>
          <a:prstGeom prst="rect">
            <a:avLst/>
          </a:prstGeom>
          <a:ln>
            <a:noFill/>
          </a:ln>
        </p:spPr>
      </p:pic>
      <p:sp>
        <p:nvSpPr>
          <p:cNvPr id="2" name="CuadroTexto 1"/>
          <p:cNvSpPr txBox="1"/>
          <p:nvPr/>
        </p:nvSpPr>
        <p:spPr>
          <a:xfrm>
            <a:off x="-20623" y="13590"/>
            <a:ext cx="8888447" cy="738664"/>
          </a:xfrm>
          <a:prstGeom prst="rect">
            <a:avLst/>
          </a:prstGeom>
          <a:noFill/>
        </p:spPr>
        <p:txBody>
          <a:bodyPr wrap="square" rtlCol="0">
            <a:spAutoFit/>
          </a:bodyPr>
          <a:lstStyle/>
          <a:p>
            <a:r>
              <a:rPr lang="es-MX" sz="2400" dirty="0">
                <a:solidFill>
                  <a:srgbClr val="E37E77"/>
                </a:solidFill>
                <a:latin typeface="ADAM.CG PRO" charset="0"/>
                <a:ea typeface="ADAM.CG PRO" charset="0"/>
                <a:cs typeface="ADAM.CG PRO" charset="0"/>
              </a:rPr>
              <a:t>Modelo de tipo de credencial para votar</a:t>
            </a:r>
          </a:p>
          <a:p>
            <a:endParaRPr lang="es-ES_tradnl" dirty="0">
              <a:solidFill>
                <a:srgbClr val="E37E77"/>
              </a:solidFill>
              <a:latin typeface="ADAM.CG PRO" charset="0"/>
              <a:ea typeface="ADAM.CG PRO" charset="0"/>
              <a:cs typeface="ADAM.CG PRO" charset="0"/>
            </a:endParaRPr>
          </a:p>
        </p:txBody>
      </p:sp>
      <p:pic>
        <p:nvPicPr>
          <p:cNvPr id="5" name="Imagen 4">
            <a:extLst>
              <a:ext uri="{FF2B5EF4-FFF2-40B4-BE49-F238E27FC236}">
                <a16:creationId xmlns:a16="http://schemas.microsoft.com/office/drawing/2014/main" id="{E484B378-11C4-4B36-8C2E-3B3827697E9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81760" y="421248"/>
            <a:ext cx="7439274" cy="3288106"/>
          </a:xfrm>
          <a:prstGeom prst="rect">
            <a:avLst/>
          </a:prstGeom>
        </p:spPr>
      </p:pic>
      <p:pic>
        <p:nvPicPr>
          <p:cNvPr id="7" name="Imagen 6">
            <a:extLst>
              <a:ext uri="{FF2B5EF4-FFF2-40B4-BE49-F238E27FC236}">
                <a16:creationId xmlns:a16="http://schemas.microsoft.com/office/drawing/2014/main" id="{F0FD1203-DDCD-4F89-BC76-CFCBB27AF28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51784" y="3680010"/>
            <a:ext cx="7440153" cy="3164400"/>
          </a:xfrm>
          <a:prstGeom prst="rect">
            <a:avLst/>
          </a:prstGeom>
        </p:spPr>
      </p:pic>
    </p:spTree>
    <p:extLst>
      <p:ext uri="{BB962C8B-B14F-4D97-AF65-F5344CB8AC3E}">
        <p14:creationId xmlns:p14="http://schemas.microsoft.com/office/powerpoint/2010/main" val="1507312286"/>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n 15"/>
          <p:cNvPicPr/>
          <p:nvPr/>
        </p:nvPicPr>
        <p:blipFill>
          <a:blip r:embed="rId2"/>
          <a:stretch/>
        </p:blipFill>
        <p:spPr>
          <a:xfrm>
            <a:off x="10554120" y="216720"/>
            <a:ext cx="1356120" cy="825480"/>
          </a:xfrm>
          <a:prstGeom prst="rect">
            <a:avLst/>
          </a:prstGeom>
          <a:ln>
            <a:noFill/>
          </a:ln>
        </p:spPr>
      </p:pic>
      <p:sp>
        <p:nvSpPr>
          <p:cNvPr id="2" name="CuadroTexto 1"/>
          <p:cNvSpPr txBox="1"/>
          <p:nvPr/>
        </p:nvSpPr>
        <p:spPr>
          <a:xfrm>
            <a:off x="-20623" y="13590"/>
            <a:ext cx="8888447" cy="738664"/>
          </a:xfrm>
          <a:prstGeom prst="rect">
            <a:avLst/>
          </a:prstGeom>
          <a:noFill/>
        </p:spPr>
        <p:txBody>
          <a:bodyPr wrap="square" rtlCol="0">
            <a:spAutoFit/>
          </a:bodyPr>
          <a:lstStyle/>
          <a:p>
            <a:r>
              <a:rPr lang="es-MX" sz="2400" dirty="0">
                <a:solidFill>
                  <a:srgbClr val="E37E77"/>
                </a:solidFill>
                <a:latin typeface="ADAM.CG PRO" charset="0"/>
                <a:ea typeface="ADAM.CG PRO" charset="0"/>
                <a:cs typeface="ADAM.CG PRO" charset="0"/>
              </a:rPr>
              <a:t>Modelo de tipo de credencial para votar</a:t>
            </a:r>
          </a:p>
          <a:p>
            <a:endParaRPr lang="es-ES_tradnl" dirty="0">
              <a:solidFill>
                <a:srgbClr val="E37E77"/>
              </a:solidFill>
              <a:latin typeface="ADAM.CG PRO" charset="0"/>
              <a:ea typeface="ADAM.CG PRO" charset="0"/>
              <a:cs typeface="ADAM.CG PRO" charset="0"/>
            </a:endParaRPr>
          </a:p>
        </p:txBody>
      </p:sp>
      <p:pic>
        <p:nvPicPr>
          <p:cNvPr id="4" name="Imagen 3">
            <a:extLst>
              <a:ext uri="{FF2B5EF4-FFF2-40B4-BE49-F238E27FC236}">
                <a16:creationId xmlns:a16="http://schemas.microsoft.com/office/drawing/2014/main" id="{2795B920-AF6E-4389-880D-7AAD3CC6895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1344" y="514031"/>
            <a:ext cx="7421873" cy="3404203"/>
          </a:xfrm>
          <a:prstGeom prst="rect">
            <a:avLst/>
          </a:prstGeom>
        </p:spPr>
      </p:pic>
      <p:pic>
        <p:nvPicPr>
          <p:cNvPr id="9" name="Imagen 8">
            <a:extLst>
              <a:ext uri="{FF2B5EF4-FFF2-40B4-BE49-F238E27FC236}">
                <a16:creationId xmlns:a16="http://schemas.microsoft.com/office/drawing/2014/main" id="{7A628388-1E03-4D24-8016-9F723D61B09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136516" y="3680010"/>
            <a:ext cx="7588956" cy="3164400"/>
          </a:xfrm>
          <a:prstGeom prst="rect">
            <a:avLst/>
          </a:prstGeom>
        </p:spPr>
      </p:pic>
    </p:spTree>
    <p:extLst>
      <p:ext uri="{BB962C8B-B14F-4D97-AF65-F5344CB8AC3E}">
        <p14:creationId xmlns:p14="http://schemas.microsoft.com/office/powerpoint/2010/main" val="152626172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n 15"/>
          <p:cNvPicPr/>
          <p:nvPr/>
        </p:nvPicPr>
        <p:blipFill>
          <a:blip r:embed="rId2"/>
          <a:stretch/>
        </p:blipFill>
        <p:spPr>
          <a:xfrm>
            <a:off x="10554120" y="216720"/>
            <a:ext cx="1356120" cy="825480"/>
          </a:xfrm>
          <a:prstGeom prst="rect">
            <a:avLst/>
          </a:prstGeom>
          <a:ln>
            <a:noFill/>
          </a:ln>
        </p:spPr>
      </p:pic>
      <p:sp>
        <p:nvSpPr>
          <p:cNvPr id="2" name="CuadroTexto 1"/>
          <p:cNvSpPr txBox="1"/>
          <p:nvPr/>
        </p:nvSpPr>
        <p:spPr>
          <a:xfrm>
            <a:off x="-20623" y="13590"/>
            <a:ext cx="8888447" cy="738664"/>
          </a:xfrm>
          <a:prstGeom prst="rect">
            <a:avLst/>
          </a:prstGeom>
          <a:noFill/>
        </p:spPr>
        <p:txBody>
          <a:bodyPr wrap="square" rtlCol="0">
            <a:spAutoFit/>
          </a:bodyPr>
          <a:lstStyle/>
          <a:p>
            <a:r>
              <a:rPr lang="es-MX" sz="2400" dirty="0">
                <a:solidFill>
                  <a:srgbClr val="E37E77"/>
                </a:solidFill>
                <a:latin typeface="ADAM.CG PRO" charset="0"/>
                <a:ea typeface="ADAM.CG PRO" charset="0"/>
                <a:cs typeface="ADAM.CG PRO" charset="0"/>
              </a:rPr>
              <a:t>Modelo de tipo de credencial para votar</a:t>
            </a:r>
          </a:p>
          <a:p>
            <a:endParaRPr lang="es-ES_tradnl" dirty="0">
              <a:solidFill>
                <a:srgbClr val="E37E77"/>
              </a:solidFill>
              <a:latin typeface="ADAM.CG PRO" charset="0"/>
              <a:ea typeface="ADAM.CG PRO" charset="0"/>
              <a:cs typeface="ADAM.CG PRO" charset="0"/>
            </a:endParaRPr>
          </a:p>
        </p:txBody>
      </p:sp>
      <p:pic>
        <p:nvPicPr>
          <p:cNvPr id="5" name="Imagen 4">
            <a:extLst>
              <a:ext uri="{FF2B5EF4-FFF2-40B4-BE49-F238E27FC236}">
                <a16:creationId xmlns:a16="http://schemas.microsoft.com/office/drawing/2014/main" id="{265F40D1-1184-4386-90CB-78AB9C9D3D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8728" y="467720"/>
            <a:ext cx="7463154" cy="3404203"/>
          </a:xfrm>
          <a:prstGeom prst="rect">
            <a:avLst/>
          </a:prstGeom>
        </p:spPr>
      </p:pic>
      <p:pic>
        <p:nvPicPr>
          <p:cNvPr id="7" name="Imagen 6">
            <a:extLst>
              <a:ext uri="{FF2B5EF4-FFF2-40B4-BE49-F238E27FC236}">
                <a16:creationId xmlns:a16="http://schemas.microsoft.com/office/drawing/2014/main" id="{3867FD67-8BA0-4B6F-B6A2-717351FB584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418853" y="3545468"/>
            <a:ext cx="6304929" cy="3312532"/>
          </a:xfrm>
          <a:prstGeom prst="rect">
            <a:avLst/>
          </a:prstGeom>
        </p:spPr>
      </p:pic>
    </p:spTree>
    <p:extLst>
      <p:ext uri="{BB962C8B-B14F-4D97-AF65-F5344CB8AC3E}">
        <p14:creationId xmlns:p14="http://schemas.microsoft.com/office/powerpoint/2010/main" val="2400131334"/>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159D13B-BC4D-46F0-921A-136A61C10E3A}"/>
              </a:ext>
            </a:extLst>
          </p:cNvPr>
          <p:cNvSpPr/>
          <p:nvPr/>
        </p:nvSpPr>
        <p:spPr>
          <a:xfrm>
            <a:off x="0" y="-169965"/>
            <a:ext cx="12192000" cy="1412776"/>
          </a:xfrm>
          <a:prstGeom prst="rect">
            <a:avLst/>
          </a:prstGeom>
          <a:solidFill>
            <a:srgbClr val="E37E77"/>
          </a:solidFill>
          <a:ln>
            <a:solidFill>
              <a:srgbClr val="E3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1" name="Imagen 15"/>
          <p:cNvPicPr/>
          <p:nvPr/>
        </p:nvPicPr>
        <p:blipFill>
          <a:blip r:embed="rId2"/>
          <a:stretch/>
        </p:blipFill>
        <p:spPr>
          <a:xfrm>
            <a:off x="10554120" y="216720"/>
            <a:ext cx="1356120" cy="825480"/>
          </a:xfrm>
          <a:prstGeom prst="rect">
            <a:avLst/>
          </a:prstGeom>
          <a:ln>
            <a:noFill/>
          </a:ln>
        </p:spPr>
      </p:pic>
      <p:pic>
        <p:nvPicPr>
          <p:cNvPr id="5" name="Imagen 4">
            <a:extLst>
              <a:ext uri="{FF2B5EF4-FFF2-40B4-BE49-F238E27FC236}">
                <a16:creationId xmlns:a16="http://schemas.microsoft.com/office/drawing/2014/main" id="{448096BD-F730-4330-BC68-5CA82ACB75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48001" y="1348257"/>
            <a:ext cx="8162984" cy="5282534"/>
          </a:xfrm>
          <a:prstGeom prst="rect">
            <a:avLst/>
          </a:prstGeom>
        </p:spPr>
      </p:pic>
      <p:sp>
        <p:nvSpPr>
          <p:cNvPr id="10" name="CuadroTexto 9">
            <a:extLst>
              <a:ext uri="{FF2B5EF4-FFF2-40B4-BE49-F238E27FC236}">
                <a16:creationId xmlns:a16="http://schemas.microsoft.com/office/drawing/2014/main" id="{55AEA6A6-7FEC-402C-9F39-E8B1C6807754}"/>
              </a:ext>
            </a:extLst>
          </p:cNvPr>
          <p:cNvSpPr txBox="1"/>
          <p:nvPr/>
        </p:nvSpPr>
        <p:spPr>
          <a:xfrm>
            <a:off x="118745" y="114087"/>
            <a:ext cx="9852602" cy="954107"/>
          </a:xfrm>
          <a:prstGeom prst="rect">
            <a:avLst/>
          </a:prstGeom>
          <a:noFill/>
        </p:spPr>
        <p:txBody>
          <a:bodyPr wrap="square" rtlCol="0">
            <a:spAutoFit/>
          </a:bodyPr>
          <a:lstStyle/>
          <a:p>
            <a:r>
              <a:rPr lang="es-MX" sz="3200" dirty="0">
                <a:solidFill>
                  <a:srgbClr val="FEF6F0"/>
                </a:solidFill>
                <a:latin typeface="ADAM.CG PRO" charset="0"/>
              </a:rPr>
              <a:t>Captación de apoyo ciudadano mediante aplicación móvil</a:t>
            </a:r>
          </a:p>
          <a:p>
            <a:endParaRPr lang="es-ES_tradnl" sz="2400" dirty="0">
              <a:solidFill>
                <a:srgbClr val="FEF6F0"/>
              </a:solidFill>
              <a:latin typeface="ADAM.CG PRO" charset="0"/>
              <a:ea typeface="ADAM.CG PRO" charset="0"/>
              <a:cs typeface="ADAM.CG PRO" charset="0"/>
            </a:endParaRPr>
          </a:p>
        </p:txBody>
      </p:sp>
      <p:sp>
        <p:nvSpPr>
          <p:cNvPr id="6" name="Elipse 5">
            <a:extLst>
              <a:ext uri="{FF2B5EF4-FFF2-40B4-BE49-F238E27FC236}">
                <a16:creationId xmlns:a16="http://schemas.microsoft.com/office/drawing/2014/main" id="{66DF6C34-788D-448A-A8CE-37DDED8BB376}"/>
              </a:ext>
            </a:extLst>
          </p:cNvPr>
          <p:cNvSpPr/>
          <p:nvPr/>
        </p:nvSpPr>
        <p:spPr>
          <a:xfrm>
            <a:off x="9336360" y="6317259"/>
            <a:ext cx="440231" cy="20808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713236676"/>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159D13B-BC4D-46F0-921A-136A61C10E3A}"/>
              </a:ext>
            </a:extLst>
          </p:cNvPr>
          <p:cNvSpPr/>
          <p:nvPr/>
        </p:nvSpPr>
        <p:spPr>
          <a:xfrm>
            <a:off x="0" y="-169965"/>
            <a:ext cx="12192000" cy="1412776"/>
          </a:xfrm>
          <a:prstGeom prst="rect">
            <a:avLst/>
          </a:prstGeom>
          <a:solidFill>
            <a:srgbClr val="E37E77"/>
          </a:solidFill>
          <a:ln>
            <a:solidFill>
              <a:srgbClr val="E3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1" name="Imagen 15"/>
          <p:cNvPicPr/>
          <p:nvPr/>
        </p:nvPicPr>
        <p:blipFill>
          <a:blip r:embed="rId2"/>
          <a:stretch/>
        </p:blipFill>
        <p:spPr>
          <a:xfrm>
            <a:off x="10554120" y="216720"/>
            <a:ext cx="1356120" cy="825480"/>
          </a:xfrm>
          <a:prstGeom prst="rect">
            <a:avLst/>
          </a:prstGeom>
          <a:ln>
            <a:noFill/>
          </a:ln>
        </p:spPr>
      </p:pic>
      <p:sp>
        <p:nvSpPr>
          <p:cNvPr id="10" name="CuadroTexto 9">
            <a:extLst>
              <a:ext uri="{FF2B5EF4-FFF2-40B4-BE49-F238E27FC236}">
                <a16:creationId xmlns:a16="http://schemas.microsoft.com/office/drawing/2014/main" id="{55AEA6A6-7FEC-402C-9F39-E8B1C6807754}"/>
              </a:ext>
            </a:extLst>
          </p:cNvPr>
          <p:cNvSpPr txBox="1"/>
          <p:nvPr/>
        </p:nvSpPr>
        <p:spPr>
          <a:xfrm>
            <a:off x="118745" y="114087"/>
            <a:ext cx="9852602" cy="954107"/>
          </a:xfrm>
          <a:prstGeom prst="rect">
            <a:avLst/>
          </a:prstGeom>
          <a:noFill/>
        </p:spPr>
        <p:txBody>
          <a:bodyPr wrap="square" rtlCol="0">
            <a:spAutoFit/>
          </a:bodyPr>
          <a:lstStyle/>
          <a:p>
            <a:r>
              <a:rPr lang="es-MX" sz="3200" dirty="0">
                <a:solidFill>
                  <a:srgbClr val="FEF6F0"/>
                </a:solidFill>
                <a:latin typeface="ADAM.CG PRO" charset="0"/>
              </a:rPr>
              <a:t>Opciones de la aplicación móvil.</a:t>
            </a:r>
          </a:p>
          <a:p>
            <a:endParaRPr lang="es-ES_tradnl" sz="2400" dirty="0">
              <a:solidFill>
                <a:srgbClr val="FEF6F0"/>
              </a:solidFill>
              <a:latin typeface="ADAM.CG PRO" charset="0"/>
              <a:ea typeface="ADAM.CG PRO" charset="0"/>
              <a:cs typeface="ADAM.CG PRO" charset="0"/>
            </a:endParaRPr>
          </a:p>
        </p:txBody>
      </p:sp>
      <p:pic>
        <p:nvPicPr>
          <p:cNvPr id="5" name="Imagen 4">
            <a:extLst>
              <a:ext uri="{FF2B5EF4-FFF2-40B4-BE49-F238E27FC236}">
                <a16:creationId xmlns:a16="http://schemas.microsoft.com/office/drawing/2014/main" id="{29013D4F-207E-40BE-944B-2C1172DB6B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51784" y="1352246"/>
            <a:ext cx="3528392" cy="5224792"/>
          </a:xfrm>
          <a:prstGeom prst="rect">
            <a:avLst/>
          </a:prstGeom>
        </p:spPr>
      </p:pic>
    </p:spTree>
    <p:extLst>
      <p:ext uri="{BB962C8B-B14F-4D97-AF65-F5344CB8AC3E}">
        <p14:creationId xmlns:p14="http://schemas.microsoft.com/office/powerpoint/2010/main" val="1362919335"/>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159D13B-BC4D-46F0-921A-136A61C10E3A}"/>
              </a:ext>
            </a:extLst>
          </p:cNvPr>
          <p:cNvSpPr/>
          <p:nvPr/>
        </p:nvSpPr>
        <p:spPr>
          <a:xfrm>
            <a:off x="0" y="-169965"/>
            <a:ext cx="12192000" cy="1412776"/>
          </a:xfrm>
          <a:prstGeom prst="rect">
            <a:avLst/>
          </a:prstGeom>
          <a:solidFill>
            <a:srgbClr val="E37E77"/>
          </a:solidFill>
          <a:ln>
            <a:solidFill>
              <a:srgbClr val="E3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1" name="Imagen 15"/>
          <p:cNvPicPr/>
          <p:nvPr/>
        </p:nvPicPr>
        <p:blipFill>
          <a:blip r:embed="rId2"/>
          <a:stretch/>
        </p:blipFill>
        <p:spPr>
          <a:xfrm>
            <a:off x="10554120" y="216720"/>
            <a:ext cx="1356120" cy="825480"/>
          </a:xfrm>
          <a:prstGeom prst="rect">
            <a:avLst/>
          </a:prstGeom>
          <a:ln>
            <a:noFill/>
          </a:ln>
        </p:spPr>
      </p:pic>
      <p:sp>
        <p:nvSpPr>
          <p:cNvPr id="10" name="CuadroTexto 9">
            <a:extLst>
              <a:ext uri="{FF2B5EF4-FFF2-40B4-BE49-F238E27FC236}">
                <a16:creationId xmlns:a16="http://schemas.microsoft.com/office/drawing/2014/main" id="{55AEA6A6-7FEC-402C-9F39-E8B1C6807754}"/>
              </a:ext>
            </a:extLst>
          </p:cNvPr>
          <p:cNvSpPr txBox="1"/>
          <p:nvPr/>
        </p:nvSpPr>
        <p:spPr>
          <a:xfrm>
            <a:off x="118745" y="114087"/>
            <a:ext cx="9852602" cy="954107"/>
          </a:xfrm>
          <a:prstGeom prst="rect">
            <a:avLst/>
          </a:prstGeom>
          <a:noFill/>
        </p:spPr>
        <p:txBody>
          <a:bodyPr wrap="square" rtlCol="0">
            <a:spAutoFit/>
          </a:bodyPr>
          <a:lstStyle/>
          <a:p>
            <a:r>
              <a:rPr lang="es-MX" sz="3200" dirty="0">
                <a:solidFill>
                  <a:srgbClr val="FEF6F0"/>
                </a:solidFill>
                <a:latin typeface="ADAM.CG PRO" charset="0"/>
              </a:rPr>
              <a:t>Opciones de la aplicación móvil.</a:t>
            </a:r>
          </a:p>
          <a:p>
            <a:endParaRPr lang="es-ES_tradnl" sz="2400" dirty="0">
              <a:solidFill>
                <a:srgbClr val="FEF6F0"/>
              </a:solidFill>
              <a:latin typeface="ADAM.CG PRO" charset="0"/>
              <a:ea typeface="ADAM.CG PRO" charset="0"/>
              <a:cs typeface="ADAM.CG PRO" charset="0"/>
            </a:endParaRPr>
          </a:p>
        </p:txBody>
      </p:sp>
      <p:pic>
        <p:nvPicPr>
          <p:cNvPr id="5" name="Imagen 4">
            <a:extLst>
              <a:ext uri="{FF2B5EF4-FFF2-40B4-BE49-F238E27FC236}">
                <a16:creationId xmlns:a16="http://schemas.microsoft.com/office/drawing/2014/main" id="{29013D4F-207E-40BE-944B-2C1172DB6BC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51784" y="1352246"/>
            <a:ext cx="3528392" cy="5224792"/>
          </a:xfrm>
          <a:prstGeom prst="rect">
            <a:avLst/>
          </a:prstGeom>
        </p:spPr>
      </p:pic>
    </p:spTree>
    <p:extLst>
      <p:ext uri="{BB962C8B-B14F-4D97-AF65-F5344CB8AC3E}">
        <p14:creationId xmlns:p14="http://schemas.microsoft.com/office/powerpoint/2010/main" val="310510053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407368" y="541502"/>
            <a:ext cx="10515240" cy="521162"/>
          </a:xfrm>
          <a:prstGeom prst="rect">
            <a:avLst/>
          </a:prstGeom>
          <a:noFill/>
          <a:ln>
            <a:noFill/>
          </a:ln>
        </p:spPr>
        <p:txBody>
          <a:bodyPr anchor="ctr">
            <a:normAutofit/>
          </a:bodyPr>
          <a:lstStyle/>
          <a:p>
            <a:pPr>
              <a:lnSpc>
                <a:spcPct val="90000"/>
              </a:lnSpc>
            </a:pPr>
            <a:r>
              <a:rPr lang="es-MX" sz="2600" b="1" strike="noStrike" spc="-1" dirty="0">
                <a:solidFill>
                  <a:srgbClr val="E37E77"/>
                </a:solidFill>
                <a:latin typeface="ADAM.CG PRO" charset="0"/>
                <a:ea typeface="ADAM.CG PRO" charset="0"/>
                <a:cs typeface="ADAM.CG PRO" charset="0"/>
              </a:rPr>
              <a:t>Actos tendientes a obtener apoyo ciudadano</a:t>
            </a:r>
            <a:endParaRPr lang="es-MX" sz="2600" b="0" strike="noStrike" spc="-1" dirty="0">
              <a:solidFill>
                <a:srgbClr val="E37E77"/>
              </a:solidFill>
              <a:latin typeface="ADAM.CG PRO" charset="0"/>
              <a:ea typeface="ADAM.CG PRO" charset="0"/>
              <a:cs typeface="ADAM.CG PRO" charset="0"/>
            </a:endParaRPr>
          </a:p>
        </p:txBody>
      </p:sp>
      <p:pic>
        <p:nvPicPr>
          <p:cNvPr id="161" name="Imagen 15"/>
          <p:cNvPicPr/>
          <p:nvPr/>
        </p:nvPicPr>
        <p:blipFill>
          <a:blip r:embed="rId2"/>
          <a:stretch/>
        </p:blipFill>
        <p:spPr>
          <a:xfrm>
            <a:off x="10554120" y="216720"/>
            <a:ext cx="1356120" cy="825480"/>
          </a:xfrm>
          <a:prstGeom prst="rect">
            <a:avLst/>
          </a:prstGeom>
          <a:ln>
            <a:noFill/>
          </a:ln>
        </p:spPr>
      </p:pic>
      <p:sp>
        <p:nvSpPr>
          <p:cNvPr id="162" name="CustomShape 3"/>
          <p:cNvSpPr/>
          <p:nvPr/>
        </p:nvSpPr>
        <p:spPr>
          <a:xfrm>
            <a:off x="388352" y="6372720"/>
            <a:ext cx="7905600" cy="2755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MX" sz="1200" b="0" strike="noStrike" spc="-1" dirty="0">
                <a:solidFill>
                  <a:srgbClr val="000000"/>
                </a:solidFill>
                <a:latin typeface="Calibri"/>
              </a:rPr>
              <a:t>Arts. 204, 209 y 213 numeral 1, inciso </a:t>
            </a:r>
            <a:r>
              <a:rPr lang="es-MX" sz="1200" spc="-1" dirty="0">
                <a:solidFill>
                  <a:srgbClr val="000000"/>
                </a:solidFill>
                <a:latin typeface="Calibri"/>
              </a:rPr>
              <a:t>e, </a:t>
            </a:r>
            <a:r>
              <a:rPr lang="es-MX" sz="1200" b="0" strike="noStrike" spc="-1" dirty="0">
                <a:solidFill>
                  <a:srgbClr val="000000"/>
                </a:solidFill>
                <a:latin typeface="Calibri"/>
              </a:rPr>
              <a:t>LEECH </a:t>
            </a:r>
            <a:endParaRPr lang="es-MX" sz="1200" b="0" strike="noStrike" spc="-1" dirty="0">
              <a:latin typeface="Arial"/>
            </a:endParaRPr>
          </a:p>
        </p:txBody>
      </p:sp>
      <p:sp>
        <p:nvSpPr>
          <p:cNvPr id="163" name="CustomShape 4"/>
          <p:cNvSpPr/>
          <p:nvPr/>
        </p:nvSpPr>
        <p:spPr>
          <a:xfrm>
            <a:off x="2639616" y="2708920"/>
            <a:ext cx="7632848" cy="162976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marL="342900" indent="-342900" algn="just">
              <a:buFont typeface="Wingdings" panose="05000000000000000000" pitchFamily="2" charset="2"/>
              <a:buChar char="ü"/>
            </a:pPr>
            <a:r>
              <a:rPr lang="es-MX" sz="2000" spc="-1" dirty="0">
                <a:solidFill>
                  <a:srgbClr val="7F7F7F"/>
                </a:solidFill>
                <a:latin typeface="Calibri"/>
              </a:rPr>
              <a:t>reuniones públicas,</a:t>
            </a:r>
          </a:p>
          <a:p>
            <a:pPr marL="342900" indent="-342900" algn="just">
              <a:lnSpc>
                <a:spcPct val="100000"/>
              </a:lnSpc>
              <a:buFont typeface="Wingdings" panose="05000000000000000000" pitchFamily="2" charset="2"/>
              <a:buChar char="ü"/>
            </a:pPr>
            <a:r>
              <a:rPr lang="es-MX" sz="2000" strike="noStrike" spc="-1" dirty="0">
                <a:solidFill>
                  <a:srgbClr val="7F7F7F"/>
                </a:solidFill>
                <a:latin typeface="Calibri"/>
              </a:rPr>
              <a:t>asambleas,</a:t>
            </a:r>
          </a:p>
          <a:p>
            <a:pPr marL="342900" indent="-342900" algn="just">
              <a:lnSpc>
                <a:spcPct val="100000"/>
              </a:lnSpc>
              <a:buFont typeface="Wingdings" panose="05000000000000000000" pitchFamily="2" charset="2"/>
              <a:buChar char="ü"/>
            </a:pPr>
            <a:r>
              <a:rPr lang="es-MX" sz="2000" strike="noStrike" spc="-1" dirty="0">
                <a:solidFill>
                  <a:srgbClr val="7F7F7F"/>
                </a:solidFill>
                <a:latin typeface="Calibri"/>
              </a:rPr>
              <a:t>marchas y</a:t>
            </a:r>
          </a:p>
          <a:p>
            <a:pPr marL="342900" indent="-342900" algn="just">
              <a:lnSpc>
                <a:spcPct val="100000"/>
              </a:lnSpc>
              <a:buFont typeface="Wingdings" panose="05000000000000000000" pitchFamily="2" charset="2"/>
              <a:buChar char="ü"/>
            </a:pPr>
            <a:r>
              <a:rPr lang="es-MX" sz="2000" strike="noStrike" spc="-1" dirty="0">
                <a:solidFill>
                  <a:srgbClr val="7F7F7F"/>
                </a:solidFill>
                <a:latin typeface="Calibri"/>
              </a:rPr>
              <a:t>todas aquellas actividades dirigidas a la ciudadanía en general con el objeto de recabar los apoyos ciudadanos para la candidatura.</a:t>
            </a:r>
          </a:p>
        </p:txBody>
      </p:sp>
      <p:sp>
        <p:nvSpPr>
          <p:cNvPr id="3" name="Rectángulo 2"/>
          <p:cNvSpPr/>
          <p:nvPr/>
        </p:nvSpPr>
        <p:spPr>
          <a:xfrm>
            <a:off x="1163638" y="4509120"/>
            <a:ext cx="10188575" cy="707886"/>
          </a:xfrm>
          <a:prstGeom prst="rect">
            <a:avLst/>
          </a:prstGeom>
        </p:spPr>
        <p:txBody>
          <a:bodyPr wrap="square">
            <a:spAutoFit/>
          </a:bodyPr>
          <a:lstStyle/>
          <a:p>
            <a:pPr algn="just"/>
            <a:r>
              <a:rPr lang="es-MX" sz="2000" dirty="0">
                <a:solidFill>
                  <a:srgbClr val="7F7F7F"/>
                </a:solidFill>
                <a:latin typeface="Calibri" panose="020F0502020204030204" pitchFamily="34" charset="0"/>
                <a:cs typeface="Calibri" panose="020F0502020204030204" pitchFamily="34" charset="0"/>
              </a:rPr>
              <a:t>Las y los aspirantes deberán insertar en su propaganda la leyenda "Aspirante a Candidata o Candidato Independiente", según sea el caso.</a:t>
            </a:r>
          </a:p>
        </p:txBody>
      </p:sp>
      <p:sp>
        <p:nvSpPr>
          <p:cNvPr id="2" name="CuadroTexto 1"/>
          <p:cNvSpPr txBox="1"/>
          <p:nvPr/>
        </p:nvSpPr>
        <p:spPr>
          <a:xfrm>
            <a:off x="1163639" y="1467941"/>
            <a:ext cx="10188574" cy="1292662"/>
          </a:xfrm>
          <a:prstGeom prst="rect">
            <a:avLst/>
          </a:prstGeom>
          <a:noFill/>
        </p:spPr>
        <p:txBody>
          <a:bodyPr wrap="square" rtlCol="0">
            <a:spAutoFit/>
          </a:bodyPr>
          <a:lstStyle/>
          <a:p>
            <a:pPr algn="just"/>
            <a:r>
              <a:rPr lang="es-MX" sz="2000" spc="-1" dirty="0">
                <a:solidFill>
                  <a:srgbClr val="7F7F7F"/>
                </a:solidFill>
                <a:latin typeface="Calibri"/>
              </a:rPr>
              <a:t>La o el aspirante a candidato independiente, podrá realizar con recursos privados de origen licito (sujeto al tope establecido por el Consejo Estatal), los actos siguientes con la finalidad de obtener el apoyo ciudadano:</a:t>
            </a:r>
          </a:p>
          <a:p>
            <a:endParaRPr lang="es-ES_tradnl" dirty="0">
              <a:solidFill>
                <a:srgbClr val="7F7F7F"/>
              </a:solidFill>
            </a:endParaRPr>
          </a:p>
        </p:txBody>
      </p:sp>
      <p:sp>
        <p:nvSpPr>
          <p:cNvPr id="10" name="TextShape 2"/>
          <p:cNvSpPr txBox="1"/>
          <p:nvPr/>
        </p:nvSpPr>
        <p:spPr>
          <a:xfrm>
            <a:off x="11353320" y="6304680"/>
            <a:ext cx="431312" cy="364680"/>
          </a:xfrm>
          <a:prstGeom prst="rect">
            <a:avLst/>
          </a:prstGeom>
          <a:noFill/>
          <a:ln>
            <a:noFill/>
          </a:ln>
        </p:spPr>
        <p:txBody>
          <a:bodyPr anchor="ctr">
            <a:noAutofit/>
          </a:bodyPr>
          <a:lstStyle/>
          <a:p>
            <a:pPr algn="r">
              <a:lnSpc>
                <a:spcPct val="100000"/>
              </a:lnSpc>
            </a:pPr>
            <a:r>
              <a:rPr lang="es-MX" sz="1200" b="0" strike="noStrike" spc="-1">
                <a:solidFill>
                  <a:srgbClr val="8B8B8B"/>
                </a:solidFill>
                <a:latin typeface="Calibri"/>
              </a:rPr>
              <a:t>12</a:t>
            </a:r>
            <a:endParaRPr lang="es-MX" sz="1200" b="0" strike="noStrike" spc="-1" dirty="0">
              <a:latin typeface="Times New Roman"/>
            </a:endParaRP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2479779" y="1023720"/>
            <a:ext cx="8775151" cy="1325160"/>
          </a:xfrm>
          <a:prstGeom prst="rect">
            <a:avLst/>
          </a:prstGeom>
          <a:noFill/>
          <a:ln>
            <a:noFill/>
          </a:ln>
        </p:spPr>
        <p:txBody>
          <a:bodyPr anchor="ctr">
            <a:normAutofit/>
          </a:bodyPr>
          <a:lstStyle/>
          <a:p>
            <a:pPr>
              <a:lnSpc>
                <a:spcPct val="90000"/>
              </a:lnSpc>
            </a:pPr>
            <a:r>
              <a:rPr lang="es-MX" sz="3000" b="1" strike="noStrike" spc="-1" dirty="0">
                <a:solidFill>
                  <a:srgbClr val="E37E77"/>
                </a:solidFill>
                <a:latin typeface="ADAM.CG PRO" charset="0"/>
                <a:ea typeface="ADAM.CG PRO" charset="0"/>
                <a:cs typeface="ADAM.CG PRO" charset="0"/>
              </a:rPr>
              <a:t>Proceso </a:t>
            </a:r>
            <a:r>
              <a:rPr lang="es-MX" sz="3000" b="1" spc="-1" dirty="0">
                <a:solidFill>
                  <a:srgbClr val="E37E77"/>
                </a:solidFill>
                <a:latin typeface="ADAM.CG PRO" charset="0"/>
                <a:ea typeface="ADAM.CG PRO" charset="0"/>
                <a:cs typeface="ADAM.CG PRO" charset="0"/>
              </a:rPr>
              <a:t>para </a:t>
            </a:r>
            <a:r>
              <a:rPr lang="es-MX" sz="3000" b="1" spc="-1">
                <a:solidFill>
                  <a:srgbClr val="E37E77"/>
                </a:solidFill>
                <a:latin typeface="ADAM.CG PRO" charset="0"/>
                <a:ea typeface="ADAM.CG PRO" charset="0"/>
                <a:cs typeface="ADAM.CG PRO" charset="0"/>
              </a:rPr>
              <a:t>postulación de</a:t>
            </a:r>
            <a:r>
              <a:rPr lang="es-MX" sz="2800" b="1" spc="-1">
                <a:solidFill>
                  <a:srgbClr val="E37E77"/>
                </a:solidFill>
                <a:latin typeface="ADAM.CG PRO" charset="0"/>
                <a:ea typeface="ADAM.CG PRO" charset="0"/>
                <a:cs typeface="ADAM.CG PRO" charset="0"/>
              </a:rPr>
              <a:t> </a:t>
            </a:r>
            <a:r>
              <a:rPr lang="es-MX" sz="4300" b="1" spc="-1" dirty="0">
                <a:solidFill>
                  <a:srgbClr val="E37E77"/>
                </a:solidFill>
                <a:latin typeface="ADAM.CG PRO" charset="0"/>
                <a:ea typeface="ADAM.CG PRO" charset="0"/>
                <a:cs typeface="ADAM.CG PRO" charset="0"/>
              </a:rPr>
              <a:t>c</a:t>
            </a:r>
            <a:r>
              <a:rPr lang="es-MX" sz="4300" b="1" strike="noStrike" spc="-1" dirty="0">
                <a:solidFill>
                  <a:srgbClr val="E37E77"/>
                </a:solidFill>
                <a:latin typeface="ADAM.CG PRO" charset="0"/>
                <a:ea typeface="ADAM.CG PRO" charset="0"/>
                <a:cs typeface="ADAM.CG PRO" charset="0"/>
              </a:rPr>
              <a:t>andidaturas independientes</a:t>
            </a:r>
            <a:endParaRPr lang="es-MX" sz="4300" b="0" strike="noStrike" spc="-1" dirty="0">
              <a:solidFill>
                <a:srgbClr val="E37E77"/>
              </a:solidFill>
              <a:latin typeface="ADAM.CG PRO" charset="0"/>
              <a:ea typeface="ADAM.CG PRO" charset="0"/>
              <a:cs typeface="ADAM.CG PRO" charset="0"/>
            </a:endParaRPr>
          </a:p>
        </p:txBody>
      </p:sp>
      <p:pic>
        <p:nvPicPr>
          <p:cNvPr id="103" name="Imagen 15"/>
          <p:cNvPicPr/>
          <p:nvPr/>
        </p:nvPicPr>
        <p:blipFill>
          <a:blip r:embed="rId2"/>
          <a:stretch/>
        </p:blipFill>
        <p:spPr>
          <a:xfrm>
            <a:off x="10554120" y="216720"/>
            <a:ext cx="1356120" cy="825480"/>
          </a:xfrm>
          <a:prstGeom prst="rect">
            <a:avLst/>
          </a:prstGeom>
          <a:ln>
            <a:noFill/>
          </a:ln>
        </p:spPr>
      </p:pic>
      <p:sp>
        <p:nvSpPr>
          <p:cNvPr id="104" name="CustomShape 3"/>
          <p:cNvSpPr/>
          <p:nvPr/>
        </p:nvSpPr>
        <p:spPr>
          <a:xfrm>
            <a:off x="0" y="6586736"/>
            <a:ext cx="7905600" cy="260156"/>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MX" sz="1100" b="0" strike="noStrike" spc="-1" dirty="0">
                <a:solidFill>
                  <a:srgbClr val="7F7F7F"/>
                </a:solidFill>
                <a:latin typeface="Calibri"/>
              </a:rPr>
              <a:t>Art. 199 LEECH </a:t>
            </a:r>
            <a:endParaRPr lang="es-MX" sz="1100" b="0" strike="noStrike" spc="-1" dirty="0">
              <a:solidFill>
                <a:srgbClr val="7F7F7F"/>
              </a:solidFill>
              <a:latin typeface="Arial"/>
            </a:endParaRPr>
          </a:p>
        </p:txBody>
      </p:sp>
      <p:sp>
        <p:nvSpPr>
          <p:cNvPr id="8" name="CustomShape 4"/>
          <p:cNvSpPr/>
          <p:nvPr/>
        </p:nvSpPr>
        <p:spPr>
          <a:xfrm>
            <a:off x="3143672" y="5517232"/>
            <a:ext cx="5710536" cy="521766"/>
          </a:xfrm>
          <a:prstGeom prst="rect">
            <a:avLst/>
          </a:prstGeom>
          <a:noFill/>
          <a:ln>
            <a:noFill/>
          </a:ln>
        </p:spPr>
        <p:style>
          <a:lnRef idx="2">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s-MX" sz="2800" b="1" strike="noStrike" spc="-1" dirty="0">
                <a:solidFill>
                  <a:srgbClr val="BD9989"/>
                </a:solidFill>
                <a:latin typeface="Calibri"/>
              </a:rPr>
              <a:t>Aspirante a candidato independiente</a:t>
            </a:r>
            <a:endParaRPr lang="es-MX" sz="2800" b="1" strike="noStrike" spc="-1" dirty="0">
              <a:solidFill>
                <a:srgbClr val="BD9989"/>
              </a:solidFill>
              <a:latin typeface="Arial"/>
            </a:endParaRPr>
          </a:p>
        </p:txBody>
      </p:sp>
      <p:pic>
        <p:nvPicPr>
          <p:cNvPr id="9" name="Imagen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9376" y="3197669"/>
            <a:ext cx="2049258" cy="1671491"/>
          </a:xfrm>
          <a:prstGeom prst="rect">
            <a:avLst/>
          </a:prstGeom>
        </p:spPr>
      </p:pic>
      <p:pic>
        <p:nvPicPr>
          <p:cNvPr id="10" name="Imagen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70683" y="3197669"/>
            <a:ext cx="2743200" cy="1671491"/>
          </a:xfrm>
          <a:prstGeom prst="rect">
            <a:avLst/>
          </a:prstGeom>
        </p:spPr>
      </p:pic>
      <p:pic>
        <p:nvPicPr>
          <p:cNvPr id="11" name="Imagen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655766" y="3814692"/>
            <a:ext cx="429316" cy="493256"/>
          </a:xfrm>
          <a:prstGeom prst="rect">
            <a:avLst/>
          </a:prstGeom>
        </p:spPr>
      </p:pic>
      <p:sp>
        <p:nvSpPr>
          <p:cNvPr id="12" name="CuadroTexto 11"/>
          <p:cNvSpPr txBox="1"/>
          <p:nvPr/>
        </p:nvSpPr>
        <p:spPr>
          <a:xfrm>
            <a:off x="811955" y="3787300"/>
            <a:ext cx="1439946" cy="369332"/>
          </a:xfrm>
          <a:prstGeom prst="rect">
            <a:avLst/>
          </a:prstGeom>
          <a:noFill/>
        </p:spPr>
        <p:txBody>
          <a:bodyPr wrap="none" rtlCol="0">
            <a:spAutoFit/>
          </a:bodyPr>
          <a:lstStyle/>
          <a:p>
            <a:r>
              <a:rPr lang="es-ES_tradnl" b="1" dirty="0">
                <a:solidFill>
                  <a:schemeClr val="bg1"/>
                </a:solidFill>
                <a:latin typeface="Calibri" charset="0"/>
                <a:ea typeface="Calibri" charset="0"/>
                <a:cs typeface="Calibri" charset="0"/>
              </a:rPr>
              <a:t>Convocatoria</a:t>
            </a:r>
          </a:p>
        </p:txBody>
      </p:sp>
      <p:sp>
        <p:nvSpPr>
          <p:cNvPr id="13" name="CuadroTexto 12"/>
          <p:cNvSpPr txBox="1"/>
          <p:nvPr/>
        </p:nvSpPr>
        <p:spPr>
          <a:xfrm>
            <a:off x="3299346" y="3510925"/>
            <a:ext cx="2485874" cy="923330"/>
          </a:xfrm>
          <a:prstGeom prst="rect">
            <a:avLst/>
          </a:prstGeom>
          <a:noFill/>
        </p:spPr>
        <p:txBody>
          <a:bodyPr wrap="square" rtlCol="0">
            <a:spAutoFit/>
          </a:bodyPr>
          <a:lstStyle/>
          <a:p>
            <a:pPr lvl="0" algn="ctr"/>
            <a:r>
              <a:rPr lang="es-MX" b="1" dirty="0">
                <a:solidFill>
                  <a:schemeClr val="bg1"/>
                </a:solidFill>
                <a:latin typeface="Calibri" charset="0"/>
                <a:ea typeface="Calibri" charset="0"/>
                <a:cs typeface="Calibri" charset="0"/>
              </a:rPr>
              <a:t>Actos previos al registro de candidaturas independientes</a:t>
            </a:r>
          </a:p>
        </p:txBody>
      </p:sp>
      <p:pic>
        <p:nvPicPr>
          <p:cNvPr id="14" name="Imagen 1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553581" y="3197669"/>
            <a:ext cx="2236661" cy="1671491"/>
          </a:xfrm>
          <a:prstGeom prst="rect">
            <a:avLst/>
          </a:prstGeom>
        </p:spPr>
      </p:pic>
      <p:sp>
        <p:nvSpPr>
          <p:cNvPr id="15" name="CuadroTexto 14"/>
          <p:cNvSpPr txBox="1"/>
          <p:nvPr/>
        </p:nvSpPr>
        <p:spPr>
          <a:xfrm>
            <a:off x="6643310" y="3648800"/>
            <a:ext cx="2146932" cy="646331"/>
          </a:xfrm>
          <a:prstGeom prst="rect">
            <a:avLst/>
          </a:prstGeom>
          <a:noFill/>
        </p:spPr>
        <p:txBody>
          <a:bodyPr wrap="square" rtlCol="0">
            <a:spAutoFit/>
          </a:bodyPr>
          <a:lstStyle/>
          <a:p>
            <a:pPr lvl="0" algn="ctr"/>
            <a:r>
              <a:rPr lang="es-MX" b="1" dirty="0">
                <a:solidFill>
                  <a:schemeClr val="bg1"/>
                </a:solidFill>
                <a:latin typeface="Calibri" panose="020F0502020204030204" pitchFamily="34" charset="0"/>
                <a:cs typeface="Calibri" panose="020F0502020204030204" pitchFamily="34" charset="0"/>
              </a:rPr>
              <a:t>Obtención de apoyo ciudadano</a:t>
            </a:r>
          </a:p>
        </p:txBody>
      </p:sp>
      <p:pic>
        <p:nvPicPr>
          <p:cNvPr id="16" name="Imagen 1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89047" y="3197669"/>
            <a:ext cx="2236661" cy="1671491"/>
          </a:xfrm>
          <a:prstGeom prst="rect">
            <a:avLst/>
          </a:prstGeom>
        </p:spPr>
      </p:pic>
      <p:sp>
        <p:nvSpPr>
          <p:cNvPr id="17" name="CuadroTexto 16"/>
          <p:cNvSpPr txBox="1"/>
          <p:nvPr/>
        </p:nvSpPr>
        <p:spPr>
          <a:xfrm>
            <a:off x="9503346" y="3538618"/>
            <a:ext cx="2008061" cy="923330"/>
          </a:xfrm>
          <a:prstGeom prst="rect">
            <a:avLst/>
          </a:prstGeom>
          <a:noFill/>
        </p:spPr>
        <p:txBody>
          <a:bodyPr wrap="square" rtlCol="0">
            <a:spAutoFit/>
          </a:bodyPr>
          <a:lstStyle/>
          <a:p>
            <a:pPr lvl="0" algn="ctr"/>
            <a:r>
              <a:rPr lang="es-MX" b="1" dirty="0">
                <a:solidFill>
                  <a:schemeClr val="bg1"/>
                </a:solidFill>
                <a:latin typeface="Calibri" panose="020F0502020204030204" pitchFamily="34" charset="0"/>
                <a:cs typeface="Calibri" panose="020F0502020204030204" pitchFamily="34" charset="0"/>
              </a:rPr>
              <a:t>Registro de candidaturas independientes</a:t>
            </a:r>
          </a:p>
        </p:txBody>
      </p:sp>
      <p:pic>
        <p:nvPicPr>
          <p:cNvPr id="18" name="Imagen 1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014293" y="3814692"/>
            <a:ext cx="429316" cy="493256"/>
          </a:xfrm>
          <a:prstGeom prst="rect">
            <a:avLst/>
          </a:prstGeom>
        </p:spPr>
      </p:pic>
      <p:pic>
        <p:nvPicPr>
          <p:cNvPr id="19" name="Imagen 1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934835" y="3814692"/>
            <a:ext cx="382304" cy="493256"/>
          </a:xfrm>
          <a:prstGeom prst="rect">
            <a:avLst/>
          </a:prstGeom>
        </p:spPr>
      </p:pic>
      <p:pic>
        <p:nvPicPr>
          <p:cNvPr id="20" name="Imagen 19"/>
          <p:cNvPicPr>
            <a:picLocks noChangeAspect="1"/>
          </p:cNvPicPr>
          <p:nvPr/>
        </p:nvPicPr>
        <p:blipFill>
          <a:blip r:embed="rId6"/>
          <a:stretch>
            <a:fillRect/>
          </a:stretch>
        </p:blipFill>
        <p:spPr>
          <a:xfrm>
            <a:off x="855778" y="763672"/>
            <a:ext cx="1352300" cy="1803066"/>
          </a:xfrm>
          <a:prstGeom prst="rect">
            <a:avLst/>
          </a:prstGeom>
        </p:spPr>
      </p:pic>
      <p:sp>
        <p:nvSpPr>
          <p:cNvPr id="2" name="Cerrar llave 1"/>
          <p:cNvSpPr/>
          <p:nvPr/>
        </p:nvSpPr>
        <p:spPr>
          <a:xfrm rot="5400000">
            <a:off x="5636615" y="2146042"/>
            <a:ext cx="693069" cy="5796136"/>
          </a:xfrm>
          <a:prstGeom prst="rightBrace">
            <a:avLst/>
          </a:prstGeom>
          <a:ln>
            <a:solidFill>
              <a:srgbClr val="BD9989"/>
            </a:solidFill>
          </a:ln>
        </p:spPr>
        <p:style>
          <a:lnRef idx="2">
            <a:schemeClr val="accent3"/>
          </a:lnRef>
          <a:fillRef idx="0">
            <a:schemeClr val="accent3"/>
          </a:fillRef>
          <a:effectRef idx="1">
            <a:schemeClr val="accent3"/>
          </a:effectRef>
          <a:fontRef idx="minor">
            <a:schemeClr val="tx1"/>
          </a:fontRef>
        </p:style>
        <p:txBody>
          <a:bodyPr rtlCol="0" anchor="ctr"/>
          <a:lstStyle/>
          <a:p>
            <a:pPr algn="ctr"/>
            <a:endParaRPr lang="es-MX"/>
          </a:p>
        </p:txBody>
      </p:sp>
    </p:spTree>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TextShape 1"/>
          <p:cNvSpPr txBox="1"/>
          <p:nvPr/>
        </p:nvSpPr>
        <p:spPr>
          <a:xfrm>
            <a:off x="407368" y="541502"/>
            <a:ext cx="10515240" cy="521162"/>
          </a:xfrm>
          <a:prstGeom prst="rect">
            <a:avLst/>
          </a:prstGeom>
          <a:noFill/>
          <a:ln>
            <a:noFill/>
          </a:ln>
        </p:spPr>
        <p:txBody>
          <a:bodyPr anchor="ctr">
            <a:normAutofit/>
          </a:bodyPr>
          <a:lstStyle/>
          <a:p>
            <a:pPr>
              <a:lnSpc>
                <a:spcPct val="90000"/>
              </a:lnSpc>
            </a:pPr>
            <a:r>
              <a:rPr lang="es-MX" sz="2600" b="1" spc="-1" dirty="0">
                <a:solidFill>
                  <a:srgbClr val="E37E77"/>
                </a:solidFill>
                <a:latin typeface="ADAM.CG PRO" charset="0"/>
                <a:ea typeface="ADAM.CG PRO" charset="0"/>
                <a:cs typeface="ADAM.CG PRO" charset="0"/>
              </a:rPr>
              <a:t>Apoyos no validos</a:t>
            </a:r>
            <a:endParaRPr lang="es-MX" sz="2600" b="0" strike="noStrike" spc="-1" dirty="0">
              <a:solidFill>
                <a:srgbClr val="E37E77"/>
              </a:solidFill>
              <a:latin typeface="ADAM.CG PRO" charset="0"/>
              <a:ea typeface="ADAM.CG PRO" charset="0"/>
              <a:cs typeface="ADAM.CG PRO" charset="0"/>
            </a:endParaRPr>
          </a:p>
        </p:txBody>
      </p:sp>
      <p:pic>
        <p:nvPicPr>
          <p:cNvPr id="161" name="Imagen 15"/>
          <p:cNvPicPr/>
          <p:nvPr/>
        </p:nvPicPr>
        <p:blipFill>
          <a:blip r:embed="rId2"/>
          <a:stretch/>
        </p:blipFill>
        <p:spPr>
          <a:xfrm>
            <a:off x="10554120" y="216720"/>
            <a:ext cx="1356120" cy="825480"/>
          </a:xfrm>
          <a:prstGeom prst="rect">
            <a:avLst/>
          </a:prstGeom>
          <a:ln>
            <a:noFill/>
          </a:ln>
        </p:spPr>
      </p:pic>
      <p:sp>
        <p:nvSpPr>
          <p:cNvPr id="10" name="TextShape 2"/>
          <p:cNvSpPr txBox="1"/>
          <p:nvPr/>
        </p:nvSpPr>
        <p:spPr>
          <a:xfrm>
            <a:off x="11353320" y="6304680"/>
            <a:ext cx="431312" cy="364680"/>
          </a:xfrm>
          <a:prstGeom prst="rect">
            <a:avLst/>
          </a:prstGeom>
          <a:noFill/>
          <a:ln>
            <a:noFill/>
          </a:ln>
        </p:spPr>
        <p:txBody>
          <a:bodyPr anchor="ctr">
            <a:noAutofit/>
          </a:bodyPr>
          <a:lstStyle/>
          <a:p>
            <a:pPr algn="r">
              <a:lnSpc>
                <a:spcPct val="100000"/>
              </a:lnSpc>
            </a:pPr>
            <a:r>
              <a:rPr lang="es-MX" sz="1200" b="0" strike="noStrike" spc="-1">
                <a:solidFill>
                  <a:srgbClr val="8B8B8B"/>
                </a:solidFill>
                <a:latin typeface="Calibri"/>
              </a:rPr>
              <a:t>12</a:t>
            </a:r>
            <a:endParaRPr lang="es-MX" sz="1200" b="0" strike="noStrike" spc="-1" dirty="0">
              <a:latin typeface="Times New Roman"/>
            </a:endParaRPr>
          </a:p>
        </p:txBody>
      </p:sp>
      <p:pic>
        <p:nvPicPr>
          <p:cNvPr id="4" name="Imagen 3">
            <a:extLst>
              <a:ext uri="{FF2B5EF4-FFF2-40B4-BE49-F238E27FC236}">
                <a16:creationId xmlns:a16="http://schemas.microsoft.com/office/drawing/2014/main" id="{CC498F1C-757A-40DC-BA7C-93AC81278FE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452472" y="1021351"/>
            <a:ext cx="6626808" cy="4815298"/>
          </a:xfrm>
          <a:prstGeom prst="rect">
            <a:avLst/>
          </a:prstGeom>
        </p:spPr>
      </p:pic>
      <p:sp>
        <p:nvSpPr>
          <p:cNvPr id="6" name="Rectángulo 5">
            <a:extLst>
              <a:ext uri="{FF2B5EF4-FFF2-40B4-BE49-F238E27FC236}">
                <a16:creationId xmlns:a16="http://schemas.microsoft.com/office/drawing/2014/main" id="{AACC06BD-4CFF-430D-93C9-3839DCA5A285}"/>
              </a:ext>
            </a:extLst>
          </p:cNvPr>
          <p:cNvSpPr/>
          <p:nvPr/>
        </p:nvSpPr>
        <p:spPr>
          <a:xfrm>
            <a:off x="335360" y="6163854"/>
            <a:ext cx="10515240" cy="646331"/>
          </a:xfrm>
          <a:prstGeom prst="rect">
            <a:avLst/>
          </a:prstGeom>
        </p:spPr>
        <p:txBody>
          <a:bodyPr wrap="square">
            <a:spAutoFit/>
          </a:bodyPr>
          <a:lstStyle/>
          <a:p>
            <a:r>
              <a:rPr lang="es-MX" dirty="0">
                <a:solidFill>
                  <a:srgbClr val="7F7F7F"/>
                </a:solidFill>
              </a:rPr>
              <a:t>La DERFE realizará la verificación de la situación registral en la base de datos del Padrón Electoral y de la Lista Nominal, considerando el corte del último día del mes inmediato anterior</a:t>
            </a:r>
          </a:p>
        </p:txBody>
      </p:sp>
    </p:spTree>
    <p:extLst>
      <p:ext uri="{BB962C8B-B14F-4D97-AF65-F5344CB8AC3E}">
        <p14:creationId xmlns:p14="http://schemas.microsoft.com/office/powerpoint/2010/main" val="8025921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159D13B-BC4D-46F0-921A-136A61C10E3A}"/>
              </a:ext>
            </a:extLst>
          </p:cNvPr>
          <p:cNvSpPr/>
          <p:nvPr/>
        </p:nvSpPr>
        <p:spPr>
          <a:xfrm>
            <a:off x="0" y="-169965"/>
            <a:ext cx="12192000" cy="1412776"/>
          </a:xfrm>
          <a:prstGeom prst="rect">
            <a:avLst/>
          </a:prstGeom>
          <a:solidFill>
            <a:srgbClr val="E37E77"/>
          </a:solidFill>
          <a:ln>
            <a:solidFill>
              <a:srgbClr val="E3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1" name="Imagen 15"/>
          <p:cNvPicPr/>
          <p:nvPr/>
        </p:nvPicPr>
        <p:blipFill>
          <a:blip r:embed="rId2"/>
          <a:stretch/>
        </p:blipFill>
        <p:spPr>
          <a:xfrm>
            <a:off x="10554120" y="216720"/>
            <a:ext cx="1356120" cy="825480"/>
          </a:xfrm>
          <a:prstGeom prst="rect">
            <a:avLst/>
          </a:prstGeom>
          <a:ln>
            <a:noFill/>
          </a:ln>
        </p:spPr>
      </p:pic>
      <p:sp>
        <p:nvSpPr>
          <p:cNvPr id="10" name="CuadroTexto 9">
            <a:extLst>
              <a:ext uri="{FF2B5EF4-FFF2-40B4-BE49-F238E27FC236}">
                <a16:creationId xmlns:a16="http://schemas.microsoft.com/office/drawing/2014/main" id="{55AEA6A6-7FEC-402C-9F39-E8B1C6807754}"/>
              </a:ext>
            </a:extLst>
          </p:cNvPr>
          <p:cNvSpPr txBox="1"/>
          <p:nvPr/>
        </p:nvSpPr>
        <p:spPr>
          <a:xfrm>
            <a:off x="118745" y="114087"/>
            <a:ext cx="9852602" cy="954107"/>
          </a:xfrm>
          <a:prstGeom prst="rect">
            <a:avLst/>
          </a:prstGeom>
          <a:noFill/>
        </p:spPr>
        <p:txBody>
          <a:bodyPr wrap="square" rtlCol="0">
            <a:spAutoFit/>
          </a:bodyPr>
          <a:lstStyle/>
          <a:p>
            <a:r>
              <a:rPr lang="es-MX" sz="3200" dirty="0">
                <a:solidFill>
                  <a:srgbClr val="FEF6F0"/>
                </a:solidFill>
                <a:latin typeface="ADAM.CG PRO" charset="0"/>
              </a:rPr>
              <a:t>Atención </a:t>
            </a:r>
            <a:r>
              <a:rPr lang="es-MX" sz="3200" b="1" dirty="0">
                <a:solidFill>
                  <a:srgbClr val="FEF6F0"/>
                </a:solidFill>
                <a:latin typeface="ADAM.CG PRO" charset="0"/>
              </a:rPr>
              <a:t>técnica y operativa INE</a:t>
            </a:r>
            <a:r>
              <a:rPr lang="es-MX" sz="3200" dirty="0">
                <a:solidFill>
                  <a:srgbClr val="FEF6F0"/>
                </a:solidFill>
                <a:latin typeface="ADAM.CG PRO" charset="0"/>
              </a:rPr>
              <a:t>.</a:t>
            </a:r>
          </a:p>
          <a:p>
            <a:endParaRPr lang="es-ES_tradnl" sz="2400" dirty="0">
              <a:solidFill>
                <a:srgbClr val="FEF6F0"/>
              </a:solidFill>
              <a:latin typeface="ADAM.CG PRO" charset="0"/>
              <a:ea typeface="ADAM.CG PRO" charset="0"/>
              <a:cs typeface="ADAM.CG PRO" charset="0"/>
            </a:endParaRPr>
          </a:p>
        </p:txBody>
      </p:sp>
      <p:pic>
        <p:nvPicPr>
          <p:cNvPr id="3" name="Imagen 2">
            <a:extLst>
              <a:ext uri="{FF2B5EF4-FFF2-40B4-BE49-F238E27FC236}">
                <a16:creationId xmlns:a16="http://schemas.microsoft.com/office/drawing/2014/main" id="{401A5D7F-35AF-48DC-8610-3E608194A8C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5360" y="1377262"/>
            <a:ext cx="11089232" cy="5208579"/>
          </a:xfrm>
          <a:prstGeom prst="rect">
            <a:avLst/>
          </a:prstGeom>
        </p:spPr>
      </p:pic>
    </p:spTree>
    <p:extLst>
      <p:ext uri="{BB962C8B-B14F-4D97-AF65-F5344CB8AC3E}">
        <p14:creationId xmlns:p14="http://schemas.microsoft.com/office/powerpoint/2010/main" val="2927050500"/>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n 15"/>
          <p:cNvPicPr/>
          <p:nvPr/>
        </p:nvPicPr>
        <p:blipFill rotWithShape="1">
          <a:blip r:embed="rId2" cstate="screen">
            <a:extLst>
              <a:ext uri="{28A0092B-C50C-407E-A947-70E740481C1C}">
                <a14:useLocalDpi xmlns:a14="http://schemas.microsoft.com/office/drawing/2010/main"/>
              </a:ext>
            </a:extLst>
          </a:blip>
          <a:srcRect b="-3734"/>
          <a:stretch/>
        </p:blipFill>
        <p:spPr>
          <a:xfrm>
            <a:off x="1415479" y="2220480"/>
            <a:ext cx="3168353" cy="2000608"/>
          </a:xfrm>
          <a:prstGeom prst="rect">
            <a:avLst/>
          </a:prstGeom>
          <a:ln>
            <a:noFill/>
          </a:ln>
        </p:spPr>
      </p:pic>
      <p:sp>
        <p:nvSpPr>
          <p:cNvPr id="6" name="CuadroTexto 5"/>
          <p:cNvSpPr txBox="1"/>
          <p:nvPr/>
        </p:nvSpPr>
        <p:spPr>
          <a:xfrm>
            <a:off x="2711624" y="6011996"/>
            <a:ext cx="6862007" cy="369332"/>
          </a:xfrm>
          <a:prstGeom prst="rect">
            <a:avLst/>
          </a:prstGeom>
          <a:noFill/>
        </p:spPr>
        <p:txBody>
          <a:bodyPr wrap="none" rtlCol="0">
            <a:spAutoFit/>
          </a:bodyPr>
          <a:lstStyle/>
          <a:p>
            <a:r>
              <a:rPr lang="es-ES_tradnl" dirty="0">
                <a:solidFill>
                  <a:srgbClr val="BD9989"/>
                </a:solidFill>
                <a:latin typeface="Calibri" charset="0"/>
                <a:ea typeface="Calibri" charset="0"/>
                <a:cs typeface="Calibri" charset="0"/>
              </a:rPr>
              <a:t>Av. División del Norte #2104, Col. </a:t>
            </a:r>
            <a:r>
              <a:rPr lang="es-ES_tradnl" dirty="0" err="1">
                <a:solidFill>
                  <a:srgbClr val="BD9989"/>
                </a:solidFill>
                <a:latin typeface="Calibri" charset="0"/>
                <a:ea typeface="Calibri" charset="0"/>
                <a:cs typeface="Calibri" charset="0"/>
              </a:rPr>
              <a:t>Altavista</a:t>
            </a:r>
            <a:r>
              <a:rPr lang="es-ES_tradnl" dirty="0">
                <a:solidFill>
                  <a:srgbClr val="BD9989"/>
                </a:solidFill>
                <a:latin typeface="Calibri" charset="0"/>
                <a:ea typeface="Calibri" charset="0"/>
                <a:cs typeface="Calibri" charset="0"/>
              </a:rPr>
              <a:t>, Chihuahua, </a:t>
            </a:r>
            <a:r>
              <a:rPr lang="es-ES_tradnl" dirty="0" err="1">
                <a:solidFill>
                  <a:srgbClr val="BD9989"/>
                </a:solidFill>
                <a:latin typeface="Calibri" charset="0"/>
                <a:ea typeface="Calibri" charset="0"/>
                <a:cs typeface="Calibri" charset="0"/>
              </a:rPr>
              <a:t>Chih</a:t>
            </a:r>
            <a:r>
              <a:rPr lang="es-ES_tradnl" dirty="0">
                <a:solidFill>
                  <a:srgbClr val="BD9989"/>
                </a:solidFill>
                <a:latin typeface="Calibri" charset="0"/>
                <a:ea typeface="Calibri" charset="0"/>
                <a:cs typeface="Calibri" charset="0"/>
              </a:rPr>
              <a:t>. C.P. 31200</a:t>
            </a:r>
          </a:p>
        </p:txBody>
      </p:sp>
      <p:sp>
        <p:nvSpPr>
          <p:cNvPr id="8" name="CuadroTexto 7"/>
          <p:cNvSpPr txBox="1"/>
          <p:nvPr/>
        </p:nvSpPr>
        <p:spPr>
          <a:xfrm>
            <a:off x="5447928" y="3429000"/>
            <a:ext cx="4650247" cy="584775"/>
          </a:xfrm>
          <a:prstGeom prst="rect">
            <a:avLst/>
          </a:prstGeom>
          <a:noFill/>
        </p:spPr>
        <p:txBody>
          <a:bodyPr wrap="none" rtlCol="0">
            <a:spAutoFit/>
          </a:bodyPr>
          <a:lstStyle/>
          <a:p>
            <a:r>
              <a:rPr lang="es-ES_tradnl" sz="3200" dirty="0" err="1">
                <a:solidFill>
                  <a:srgbClr val="BD9989"/>
                </a:solidFill>
                <a:latin typeface="Calibri" charset="0"/>
                <a:ea typeface="Calibri" charset="0"/>
                <a:cs typeface="Calibri" charset="0"/>
              </a:rPr>
              <a:t>www.ieechihuahua.org.mx</a:t>
            </a:r>
            <a:endParaRPr lang="es-ES_tradnl" sz="3200" dirty="0">
              <a:solidFill>
                <a:srgbClr val="BD9989"/>
              </a:solidFill>
              <a:latin typeface="Calibri" charset="0"/>
              <a:ea typeface="Calibri" charset="0"/>
              <a:cs typeface="Calibri" charset="0"/>
            </a:endParaRPr>
          </a:p>
        </p:txBody>
      </p:sp>
      <p:sp>
        <p:nvSpPr>
          <p:cNvPr id="12" name="CuadroTexto 11"/>
          <p:cNvSpPr txBox="1"/>
          <p:nvPr/>
        </p:nvSpPr>
        <p:spPr>
          <a:xfrm>
            <a:off x="4994633" y="1995999"/>
            <a:ext cx="7251807" cy="1434015"/>
          </a:xfrm>
          <a:prstGeom prst="rect">
            <a:avLst/>
          </a:prstGeom>
          <a:noFill/>
        </p:spPr>
        <p:txBody>
          <a:bodyPr wrap="square" rtlCol="0">
            <a:spAutoFit/>
          </a:bodyPr>
          <a:lstStyle/>
          <a:p>
            <a:r>
              <a:rPr lang="mr-IN" sz="4400" b="1" dirty="0">
                <a:solidFill>
                  <a:srgbClr val="BD9989"/>
                </a:solidFill>
                <a:latin typeface="Calibri" charset="0"/>
                <a:ea typeface="Calibri" charset="0"/>
                <a:cs typeface="Calibri" charset="0"/>
              </a:rPr>
              <a:t>(614) 432-1980</a:t>
            </a:r>
            <a:r>
              <a:rPr lang="es-MX" sz="4400" b="1" dirty="0">
                <a:solidFill>
                  <a:srgbClr val="BD9989"/>
                </a:solidFill>
                <a:latin typeface="Calibri" charset="0"/>
                <a:ea typeface="Calibri" charset="0"/>
                <a:cs typeface="Calibri" charset="0"/>
              </a:rPr>
              <a:t> </a:t>
            </a:r>
          </a:p>
          <a:p>
            <a:r>
              <a:rPr lang="es-MX" sz="4400" b="1" dirty="0">
                <a:solidFill>
                  <a:srgbClr val="BD9989"/>
                </a:solidFill>
                <a:latin typeface="Calibri" charset="0"/>
                <a:ea typeface="Calibri" charset="0"/>
                <a:cs typeface="Calibri" charset="0"/>
              </a:rPr>
              <a:t>Ext. 2170, 2070, 2076 y 2079</a:t>
            </a:r>
            <a:endParaRPr lang="es-ES_tradnl" sz="4400" b="1" dirty="0">
              <a:solidFill>
                <a:srgbClr val="BD9989"/>
              </a:solidFill>
              <a:latin typeface="Calibri" charset="0"/>
              <a:ea typeface="Calibri" charset="0"/>
              <a:cs typeface="Calibri" charset="0"/>
            </a:endParaRPr>
          </a:p>
        </p:txBody>
      </p:sp>
    </p:spTree>
    <p:extLst>
      <p:ext uri="{BB962C8B-B14F-4D97-AF65-F5344CB8AC3E}">
        <p14:creationId xmlns:p14="http://schemas.microsoft.com/office/powerpoint/2010/main" val="61209124"/>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159D13B-BC4D-46F0-921A-136A61C10E3A}"/>
              </a:ext>
            </a:extLst>
          </p:cNvPr>
          <p:cNvSpPr/>
          <p:nvPr/>
        </p:nvSpPr>
        <p:spPr>
          <a:xfrm>
            <a:off x="0" y="-169965"/>
            <a:ext cx="12192000" cy="1412776"/>
          </a:xfrm>
          <a:prstGeom prst="rect">
            <a:avLst/>
          </a:prstGeom>
          <a:solidFill>
            <a:srgbClr val="E37E77"/>
          </a:solidFill>
          <a:ln>
            <a:solidFill>
              <a:srgbClr val="E3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1" name="Imagen 15"/>
          <p:cNvPicPr/>
          <p:nvPr/>
        </p:nvPicPr>
        <p:blipFill>
          <a:blip r:embed="rId2"/>
          <a:stretch/>
        </p:blipFill>
        <p:spPr>
          <a:xfrm>
            <a:off x="10554120" y="216720"/>
            <a:ext cx="1356120" cy="825480"/>
          </a:xfrm>
          <a:prstGeom prst="rect">
            <a:avLst/>
          </a:prstGeom>
          <a:ln>
            <a:noFill/>
          </a:ln>
        </p:spPr>
      </p:pic>
      <p:sp>
        <p:nvSpPr>
          <p:cNvPr id="2" name="CuadroTexto 1"/>
          <p:cNvSpPr txBox="1"/>
          <p:nvPr/>
        </p:nvSpPr>
        <p:spPr>
          <a:xfrm>
            <a:off x="44605" y="-216700"/>
            <a:ext cx="10109923" cy="1938992"/>
          </a:xfrm>
          <a:prstGeom prst="rect">
            <a:avLst/>
          </a:prstGeom>
          <a:noFill/>
        </p:spPr>
        <p:txBody>
          <a:bodyPr wrap="square" rtlCol="0">
            <a:spAutoFit/>
          </a:bodyPr>
          <a:lstStyle/>
          <a:p>
            <a:r>
              <a:rPr lang="es-MX" sz="3200" dirty="0">
                <a:solidFill>
                  <a:srgbClr val="FEF6F0"/>
                </a:solidFill>
                <a:latin typeface="ADAM.CG PRO" charset="0"/>
              </a:rPr>
              <a:t>Obligaciones de las y los aspirantes a candidaturas independientes, relativas al sistema de captación de datos para procesos de participación ciudadana y actores políticos</a:t>
            </a:r>
          </a:p>
          <a:p>
            <a:endParaRPr lang="es-ES_tradnl" sz="2400" dirty="0">
              <a:solidFill>
                <a:srgbClr val="FEF6F0"/>
              </a:solidFill>
              <a:latin typeface="ADAM.CG PRO" charset="0"/>
              <a:ea typeface="ADAM.CG PRO" charset="0"/>
              <a:cs typeface="ADAM.CG PRO" charset="0"/>
            </a:endParaRPr>
          </a:p>
        </p:txBody>
      </p:sp>
      <p:sp>
        <p:nvSpPr>
          <p:cNvPr id="29" name="CuadroTexto 28">
            <a:extLst>
              <a:ext uri="{FF2B5EF4-FFF2-40B4-BE49-F238E27FC236}">
                <a16:creationId xmlns:a16="http://schemas.microsoft.com/office/drawing/2014/main" id="{A6D7075A-216A-435B-9FA4-00DF69DD0134}"/>
              </a:ext>
            </a:extLst>
          </p:cNvPr>
          <p:cNvSpPr txBox="1"/>
          <p:nvPr/>
        </p:nvSpPr>
        <p:spPr>
          <a:xfrm>
            <a:off x="479376" y="1428885"/>
            <a:ext cx="10854800" cy="5200805"/>
          </a:xfrm>
          <a:prstGeom prst="rect">
            <a:avLst/>
          </a:prstGeom>
          <a:noFill/>
        </p:spPr>
        <p:txBody>
          <a:bodyPr wrap="square" numCol="2">
            <a:spAutoFit/>
          </a:bodyPr>
          <a:lstStyle/>
          <a:p>
            <a:pPr marL="342900" indent="-342900">
              <a:buAutoNum type="alphaLcParenR"/>
            </a:pPr>
            <a:r>
              <a:rPr lang="es-MX" sz="1600" dirty="0">
                <a:solidFill>
                  <a:srgbClr val="977563"/>
                </a:solidFill>
                <a:latin typeface="Calibri" panose="020F0502020204030204" pitchFamily="34" charset="0"/>
                <a:cs typeface="Calibri" panose="020F0502020204030204" pitchFamily="34" charset="0"/>
              </a:rPr>
              <a:t>Respetar las disposiciones establecidas en la normatividad aplicable. </a:t>
            </a:r>
          </a:p>
          <a:p>
            <a:pPr marL="342900" indent="-342900">
              <a:buAutoNum type="alphaLcParenR"/>
            </a:pPr>
            <a:r>
              <a:rPr lang="es-MX" sz="1600" dirty="0">
                <a:solidFill>
                  <a:srgbClr val="977563"/>
                </a:solidFill>
                <a:latin typeface="Calibri" panose="020F0502020204030204" pitchFamily="34" charset="0"/>
                <a:cs typeface="Calibri" panose="020F0502020204030204" pitchFamily="34" charset="0"/>
              </a:rPr>
              <a:t>Proporcionar al IEE, los datos que se le requieran para tener acceso al Portal web. </a:t>
            </a:r>
          </a:p>
          <a:p>
            <a:pPr marL="342900" indent="-342900">
              <a:buAutoNum type="alphaLcParenR"/>
            </a:pPr>
            <a:r>
              <a:rPr lang="es-MX" sz="1600" dirty="0">
                <a:solidFill>
                  <a:srgbClr val="977563"/>
                </a:solidFill>
                <a:latin typeface="Calibri" panose="020F0502020204030204" pitchFamily="34" charset="0"/>
                <a:cs typeface="Calibri" panose="020F0502020204030204" pitchFamily="34" charset="0"/>
              </a:rPr>
              <a:t>Registrar en el Portal web a las personas que fungirán como auxiliares para la captación del apoyo de la ciudadanía. </a:t>
            </a:r>
          </a:p>
          <a:p>
            <a:pPr marL="342900" indent="-342900">
              <a:buAutoNum type="alphaLcParenR"/>
            </a:pPr>
            <a:r>
              <a:rPr lang="es-MX" sz="1600" dirty="0">
                <a:solidFill>
                  <a:srgbClr val="977563"/>
                </a:solidFill>
                <a:latin typeface="Calibri" panose="020F0502020204030204" pitchFamily="34" charset="0"/>
                <a:cs typeface="Calibri" panose="020F0502020204030204" pitchFamily="34" charset="0"/>
              </a:rPr>
              <a:t>Informar a sus auxiliares la importancia de la protección de los datos personales de las y los ciudadanos que brinden su apoyo y hacer uso de ellos exclusivamente para los fines para los que fueron recabados. </a:t>
            </a:r>
          </a:p>
          <a:p>
            <a:pPr marL="342900" indent="-342900">
              <a:buAutoNum type="alphaLcParenR"/>
            </a:pPr>
            <a:r>
              <a:rPr lang="es-MX" sz="1600" dirty="0">
                <a:solidFill>
                  <a:srgbClr val="002060"/>
                </a:solidFill>
                <a:latin typeface="Calibri" panose="020F0502020204030204" pitchFamily="34" charset="0"/>
                <a:cs typeface="Calibri" panose="020F0502020204030204" pitchFamily="34" charset="0"/>
              </a:rPr>
              <a:t>Generar un Aviso de Privacidad para la protección de datos personales por el uso del sistema informático, el cual deberá remitir al IEE. </a:t>
            </a:r>
          </a:p>
          <a:p>
            <a:pPr marL="342900" indent="-342900">
              <a:buAutoNum type="alphaLcParenR"/>
            </a:pPr>
            <a:r>
              <a:rPr lang="es-MX" sz="1600" dirty="0">
                <a:solidFill>
                  <a:srgbClr val="977563"/>
                </a:solidFill>
                <a:latin typeface="Calibri" panose="020F0502020204030204" pitchFamily="34" charset="0"/>
                <a:cs typeface="Calibri" panose="020F0502020204030204" pitchFamily="34" charset="0"/>
              </a:rPr>
              <a:t>Resguardar una fotocopia de la CPV de cada auxiliar, una carta responsiva firmada por cada uno de éstos en donde manifiesten tener conocimiento de las obligaciones sobre el tratamiento de los datos personales recabados y una carta firmada de aceptación de recibir notificaciones vía correo electrónico.</a:t>
            </a:r>
          </a:p>
          <a:p>
            <a:endParaRPr lang="es-MX" sz="1600" dirty="0">
              <a:solidFill>
                <a:srgbClr val="977563"/>
              </a:solidFill>
              <a:latin typeface="Calibri" panose="020F0502020204030204" pitchFamily="34" charset="0"/>
              <a:cs typeface="Calibri" panose="020F0502020204030204" pitchFamily="34" charset="0"/>
            </a:endParaRPr>
          </a:p>
          <a:p>
            <a:pPr marL="631825" indent="-273050">
              <a:buAutoNum type="alphaLcParenR"/>
            </a:pPr>
            <a:r>
              <a:rPr lang="es-MX" sz="1600" dirty="0">
                <a:solidFill>
                  <a:srgbClr val="977563"/>
                </a:solidFill>
                <a:latin typeface="Calibri" panose="020F0502020204030204" pitchFamily="34" charset="0"/>
                <a:cs typeface="Calibri" panose="020F0502020204030204" pitchFamily="34" charset="0"/>
              </a:rPr>
              <a:t>Contar con información adicional que se requiera respecto de la acreditación de sus auxiliares para todos los fines necesarios. </a:t>
            </a:r>
          </a:p>
          <a:p>
            <a:pPr marL="631825" indent="-273050">
              <a:buAutoNum type="alphaLcParenR"/>
            </a:pPr>
            <a:r>
              <a:rPr lang="es-MX" sz="1600" dirty="0">
                <a:solidFill>
                  <a:srgbClr val="977563"/>
                </a:solidFill>
                <a:latin typeface="Calibri" panose="020F0502020204030204" pitchFamily="34" charset="0"/>
                <a:cs typeface="Calibri" panose="020F0502020204030204" pitchFamily="34" charset="0"/>
              </a:rPr>
              <a:t>Remitir a través de sus auxiliares acreditados, la información captada por medio de la APP al servidor central del INE. </a:t>
            </a:r>
          </a:p>
          <a:p>
            <a:pPr marL="631825" indent="-273050">
              <a:buAutoNum type="alphaLcParenR"/>
            </a:pPr>
            <a:r>
              <a:rPr lang="es-MX" sz="1600" dirty="0">
                <a:solidFill>
                  <a:srgbClr val="977563"/>
                </a:solidFill>
                <a:latin typeface="Calibri" panose="020F0502020204030204" pitchFamily="34" charset="0"/>
                <a:cs typeface="Calibri" panose="020F0502020204030204" pitchFamily="34" charset="0"/>
              </a:rPr>
              <a:t>Salvaguardar los datos de las personas a quienes acrediten como auxiliares.</a:t>
            </a:r>
          </a:p>
          <a:p>
            <a:pPr marL="631825" indent="-273050">
              <a:buAutoNum type="alphaLcParenR"/>
            </a:pPr>
            <a:r>
              <a:rPr lang="es-MX" sz="1600" dirty="0">
                <a:solidFill>
                  <a:srgbClr val="977563"/>
                </a:solidFill>
                <a:latin typeface="Calibri" panose="020F0502020204030204" pitchFamily="34" charset="0"/>
                <a:cs typeface="Calibri" panose="020F0502020204030204" pitchFamily="34" charset="0"/>
              </a:rPr>
              <a:t>Promover la correcta operación y uso de la APP. </a:t>
            </a:r>
          </a:p>
          <a:p>
            <a:pPr marL="631825" indent="-273050">
              <a:buAutoNum type="alphaLcParenR"/>
            </a:pPr>
            <a:r>
              <a:rPr lang="es-MX" sz="1600" dirty="0">
                <a:solidFill>
                  <a:srgbClr val="977563"/>
                </a:solidFill>
                <a:latin typeface="Calibri" panose="020F0502020204030204" pitchFamily="34" charset="0"/>
                <a:cs typeface="Calibri" panose="020F0502020204030204" pitchFamily="34" charset="0"/>
              </a:rPr>
              <a:t>Hacer del conocimiento de sus auxiliares los supuestos en los que un apoyo de la ciudadanía será clasificado como inconsistente.</a:t>
            </a:r>
          </a:p>
          <a:p>
            <a:pPr marL="631825" indent="-273050">
              <a:buAutoNum type="alphaLcParenR"/>
            </a:pPr>
            <a:r>
              <a:rPr lang="es-MX" sz="1600" dirty="0">
                <a:solidFill>
                  <a:srgbClr val="977563"/>
                </a:solidFill>
                <a:latin typeface="Calibri" panose="020F0502020204030204" pitchFamily="34" charset="0"/>
                <a:cs typeface="Calibri" panose="020F0502020204030204" pitchFamily="34" charset="0"/>
              </a:rPr>
              <a:t>Presentar directamente las denuncias o quejas ante la autoridad correspondiente en caso de tener conocimiento de irregularidades en la captación de los apoyos, a efecto de deslindar responsabilidades.</a:t>
            </a:r>
          </a:p>
          <a:p>
            <a:pPr marL="631825" indent="-273050">
              <a:buAutoNum type="alphaLcParenR"/>
            </a:pPr>
            <a:r>
              <a:rPr lang="es-MX" sz="1600" dirty="0">
                <a:solidFill>
                  <a:srgbClr val="002060"/>
                </a:solidFill>
                <a:latin typeface="Calibri" panose="020F0502020204030204" pitchFamily="34" charset="0"/>
                <a:cs typeface="Calibri" panose="020F0502020204030204" pitchFamily="34" charset="0"/>
              </a:rPr>
              <a:t>Presentar el Informe de ingresos y egresos realizados durante la etapa de captación de apoyo ciudadano ante la Unidad Técnica de Fiscalización del INE.</a:t>
            </a:r>
          </a:p>
        </p:txBody>
      </p:sp>
      <p:sp>
        <p:nvSpPr>
          <p:cNvPr id="35" name="CuadroTexto 34">
            <a:extLst>
              <a:ext uri="{FF2B5EF4-FFF2-40B4-BE49-F238E27FC236}">
                <a16:creationId xmlns:a16="http://schemas.microsoft.com/office/drawing/2014/main" id="{E6D10007-DD86-49A8-94E3-B24FE826F476}"/>
              </a:ext>
            </a:extLst>
          </p:cNvPr>
          <p:cNvSpPr txBox="1"/>
          <p:nvPr/>
        </p:nvSpPr>
        <p:spPr>
          <a:xfrm>
            <a:off x="-7303" y="6427113"/>
            <a:ext cx="7111415" cy="430887"/>
          </a:xfrm>
          <a:prstGeom prst="rect">
            <a:avLst/>
          </a:prstGeom>
          <a:noFill/>
        </p:spPr>
        <p:txBody>
          <a:bodyPr wrap="square">
            <a:spAutoFit/>
          </a:bodyPr>
          <a:lstStyle/>
          <a:p>
            <a:r>
              <a:rPr lang="es-MX" sz="1100" spc="-1" dirty="0">
                <a:solidFill>
                  <a:srgbClr val="7F7F7F"/>
                </a:solidFill>
                <a:latin typeface="Calibri"/>
              </a:rPr>
              <a:t>Lineamientos para la verificación del cumplimiento del porcentaje de apoyo de la ciudadanía que se requiere para el registro de Candidaturas Independientes mediante el uso de la aplicación móvil en el Proceso Electoral local 2020-2021. </a:t>
            </a:r>
          </a:p>
        </p:txBody>
      </p:sp>
    </p:spTree>
    <p:extLst>
      <p:ext uri="{BB962C8B-B14F-4D97-AF65-F5344CB8AC3E}">
        <p14:creationId xmlns:p14="http://schemas.microsoft.com/office/powerpoint/2010/main" val="73539957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áfico 24">
            <a:extLst>
              <a:ext uri="{FF2B5EF4-FFF2-40B4-BE49-F238E27FC236}">
                <a16:creationId xmlns:a16="http://schemas.microsoft.com/office/drawing/2014/main" id="{0432A416-7355-43AB-B246-3AC80B7D6FB4}"/>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3068750" y="1058901"/>
            <a:ext cx="3104525" cy="3109992"/>
          </a:xfrm>
          <a:prstGeom prst="rect">
            <a:avLst/>
          </a:prstGeom>
        </p:spPr>
      </p:pic>
      <p:pic>
        <p:nvPicPr>
          <p:cNvPr id="28" name="Gráfico 27">
            <a:extLst>
              <a:ext uri="{FF2B5EF4-FFF2-40B4-BE49-F238E27FC236}">
                <a16:creationId xmlns:a16="http://schemas.microsoft.com/office/drawing/2014/main" id="{68D52CF8-036A-41D3-9BEA-8D9E0842BA2C}"/>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 uri="{837473B0-CC2E-450A-ABE3-18F120FF3D39}">
                <a1611:picAttrSrcUrl xmlns:a1611="http://schemas.microsoft.com/office/drawing/2016/11/main" r:id="rId4"/>
              </a:ext>
            </a:extLst>
          </a:blip>
          <a:stretch>
            <a:fillRect/>
          </a:stretch>
        </p:blipFill>
        <p:spPr>
          <a:xfrm rot="1157312">
            <a:off x="8562650" y="3088151"/>
            <a:ext cx="3650043" cy="3656470"/>
          </a:xfrm>
          <a:prstGeom prst="rect">
            <a:avLst/>
          </a:prstGeom>
        </p:spPr>
      </p:pic>
      <p:pic>
        <p:nvPicPr>
          <p:cNvPr id="27" name="Gráfico 26">
            <a:extLst>
              <a:ext uri="{FF2B5EF4-FFF2-40B4-BE49-F238E27FC236}">
                <a16:creationId xmlns:a16="http://schemas.microsoft.com/office/drawing/2014/main" id="{375664DF-BE09-4B2E-ADAE-8B77DED20A79}"/>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 uri="{837473B0-CC2E-450A-ABE3-18F120FF3D39}">
                <a1611:picAttrSrcUrl xmlns:a1611="http://schemas.microsoft.com/office/drawing/2016/11/main" r:id="rId4"/>
              </a:ext>
            </a:extLst>
          </a:blip>
          <a:stretch>
            <a:fillRect/>
          </a:stretch>
        </p:blipFill>
        <p:spPr>
          <a:xfrm rot="1157312">
            <a:off x="6990580" y="1287427"/>
            <a:ext cx="2620714" cy="2625328"/>
          </a:xfrm>
          <a:prstGeom prst="rect">
            <a:avLst/>
          </a:prstGeom>
        </p:spPr>
      </p:pic>
      <p:pic>
        <p:nvPicPr>
          <p:cNvPr id="26" name="Gráfico 25">
            <a:extLst>
              <a:ext uri="{FF2B5EF4-FFF2-40B4-BE49-F238E27FC236}">
                <a16:creationId xmlns:a16="http://schemas.microsoft.com/office/drawing/2014/main" id="{0FC60637-552F-41D8-9ADD-76A2F5B29E9D}"/>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 uri="{837473B0-CC2E-450A-ABE3-18F120FF3D39}">
                <a1611:picAttrSrcUrl xmlns:a1611="http://schemas.microsoft.com/office/drawing/2016/11/main" r:id="rId4"/>
              </a:ext>
            </a:extLst>
          </a:blip>
          <a:stretch>
            <a:fillRect/>
          </a:stretch>
        </p:blipFill>
        <p:spPr>
          <a:xfrm rot="455445">
            <a:off x="5171547" y="3390416"/>
            <a:ext cx="2939954" cy="2945130"/>
          </a:xfrm>
          <a:prstGeom prst="rect">
            <a:avLst/>
          </a:prstGeom>
        </p:spPr>
      </p:pic>
      <p:pic>
        <p:nvPicPr>
          <p:cNvPr id="19" name="Gráfico 18">
            <a:extLst>
              <a:ext uri="{FF2B5EF4-FFF2-40B4-BE49-F238E27FC236}">
                <a16:creationId xmlns:a16="http://schemas.microsoft.com/office/drawing/2014/main" id="{F0BB070D-CB0D-4E6E-B0CC-C0CF99D30155}"/>
              </a:ext>
            </a:extLst>
          </p:cNvPr>
          <p:cNvPicPr>
            <a:picLocks noChangeAspect="1"/>
          </p:cNvPicPr>
          <p:nvPr/>
        </p:nvPicPr>
        <p:blipFill>
          <a:blip r:embed="rId11" cstate="screen">
            <a:extLst>
              <a:ext uri="{28A0092B-C50C-407E-A947-70E740481C1C}">
                <a14:useLocalDpi xmlns:a14="http://schemas.microsoft.com/office/drawing/2010/main"/>
              </a:ext>
              <a:ext uri="{96DAC541-7B7A-43D3-8B79-37D633B846F1}">
                <asvg:svgBlip xmlns:asvg="http://schemas.microsoft.com/office/drawing/2016/SVG/main" r:embed="rId12"/>
              </a:ext>
              <a:ext uri="{837473B0-CC2E-450A-ABE3-18F120FF3D39}">
                <a1611:picAttrSrcUrl xmlns:a1611="http://schemas.microsoft.com/office/drawing/2016/11/main" r:id="rId4"/>
              </a:ext>
            </a:extLst>
          </a:blip>
          <a:stretch>
            <a:fillRect/>
          </a:stretch>
        </p:blipFill>
        <p:spPr>
          <a:xfrm>
            <a:off x="44605" y="1409116"/>
            <a:ext cx="2560396" cy="2564904"/>
          </a:xfrm>
          <a:prstGeom prst="rect">
            <a:avLst/>
          </a:prstGeom>
        </p:spPr>
      </p:pic>
      <p:pic>
        <p:nvPicPr>
          <p:cNvPr id="21" name="Gráfico 20">
            <a:extLst>
              <a:ext uri="{FF2B5EF4-FFF2-40B4-BE49-F238E27FC236}">
                <a16:creationId xmlns:a16="http://schemas.microsoft.com/office/drawing/2014/main" id="{4BFFBFFF-F16D-40B4-A0C4-E2C70564B184}"/>
              </a:ext>
            </a:extLst>
          </p:cNvPr>
          <p:cNvPicPr>
            <a:picLocks noChangeAspect="1"/>
          </p:cNvPicPr>
          <p:nvPr/>
        </p:nvPicPr>
        <p:blipFill>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 uri="{837473B0-CC2E-450A-ABE3-18F120FF3D39}">
                <a1611:picAttrSrcUrl xmlns:a1611="http://schemas.microsoft.com/office/drawing/2016/11/main" r:id="rId4"/>
              </a:ext>
            </a:extLst>
          </a:blip>
          <a:stretch>
            <a:fillRect/>
          </a:stretch>
        </p:blipFill>
        <p:spPr>
          <a:xfrm rot="1157312">
            <a:off x="1337047" y="3575572"/>
            <a:ext cx="3096344" cy="3101796"/>
          </a:xfrm>
          <a:prstGeom prst="rect">
            <a:avLst/>
          </a:prstGeom>
        </p:spPr>
      </p:pic>
      <p:sp>
        <p:nvSpPr>
          <p:cNvPr id="4" name="Rectángulo 3">
            <a:extLst>
              <a:ext uri="{FF2B5EF4-FFF2-40B4-BE49-F238E27FC236}">
                <a16:creationId xmlns:a16="http://schemas.microsoft.com/office/drawing/2014/main" id="{7159D13B-BC4D-46F0-921A-136A61C10E3A}"/>
              </a:ext>
            </a:extLst>
          </p:cNvPr>
          <p:cNvSpPr/>
          <p:nvPr/>
        </p:nvSpPr>
        <p:spPr>
          <a:xfrm>
            <a:off x="0" y="-169965"/>
            <a:ext cx="12192000" cy="1412776"/>
          </a:xfrm>
          <a:prstGeom prst="rect">
            <a:avLst/>
          </a:prstGeom>
          <a:solidFill>
            <a:srgbClr val="E37E77"/>
          </a:solidFill>
          <a:ln>
            <a:solidFill>
              <a:srgbClr val="E3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1" name="Imagen 15"/>
          <p:cNvPicPr/>
          <p:nvPr/>
        </p:nvPicPr>
        <p:blipFill>
          <a:blip r:embed="rId15"/>
          <a:stretch/>
        </p:blipFill>
        <p:spPr>
          <a:xfrm>
            <a:off x="10554120" y="216720"/>
            <a:ext cx="1356120" cy="825480"/>
          </a:xfrm>
          <a:prstGeom prst="rect">
            <a:avLst/>
          </a:prstGeom>
          <a:ln>
            <a:noFill/>
          </a:ln>
        </p:spPr>
      </p:pic>
      <p:sp>
        <p:nvSpPr>
          <p:cNvPr id="2" name="CuadroTexto 1"/>
          <p:cNvSpPr txBox="1"/>
          <p:nvPr/>
        </p:nvSpPr>
        <p:spPr>
          <a:xfrm>
            <a:off x="44605" y="-216700"/>
            <a:ext cx="10109923" cy="1938992"/>
          </a:xfrm>
          <a:prstGeom prst="rect">
            <a:avLst/>
          </a:prstGeom>
          <a:noFill/>
        </p:spPr>
        <p:txBody>
          <a:bodyPr wrap="square" rtlCol="0">
            <a:spAutoFit/>
          </a:bodyPr>
          <a:lstStyle/>
          <a:p>
            <a:r>
              <a:rPr lang="es-MX" sz="3200" dirty="0">
                <a:solidFill>
                  <a:srgbClr val="FEF6F0"/>
                </a:solidFill>
                <a:latin typeface="ADAM.CG PRO" charset="0"/>
              </a:rPr>
              <a:t>Sistema de captación de datos para procesos de participación ciudadana y actores políticos propiedad del INSTITUTO NACIONAL ELECTORAL</a:t>
            </a:r>
          </a:p>
          <a:p>
            <a:endParaRPr lang="es-ES_tradnl" sz="2400" dirty="0">
              <a:solidFill>
                <a:srgbClr val="FEF6F0"/>
              </a:solidFill>
              <a:latin typeface="ADAM.CG PRO" charset="0"/>
              <a:ea typeface="ADAM.CG PRO" charset="0"/>
              <a:cs typeface="ADAM.CG PRO" charset="0"/>
            </a:endParaRPr>
          </a:p>
        </p:txBody>
      </p:sp>
      <p:sp>
        <p:nvSpPr>
          <p:cNvPr id="5" name="CuadroTexto 4">
            <a:extLst>
              <a:ext uri="{FF2B5EF4-FFF2-40B4-BE49-F238E27FC236}">
                <a16:creationId xmlns:a16="http://schemas.microsoft.com/office/drawing/2014/main" id="{A9B7AF72-CFF9-4124-A3BF-8F2947937EF9}"/>
              </a:ext>
            </a:extLst>
          </p:cNvPr>
          <p:cNvSpPr txBox="1"/>
          <p:nvPr/>
        </p:nvSpPr>
        <p:spPr>
          <a:xfrm>
            <a:off x="568675" y="2368937"/>
            <a:ext cx="1634480" cy="738664"/>
          </a:xfrm>
          <a:prstGeom prst="rect">
            <a:avLst/>
          </a:prstGeom>
          <a:noFill/>
        </p:spPr>
        <p:txBody>
          <a:bodyPr wrap="square" rtlCol="0">
            <a:spAutoFit/>
          </a:bodyPr>
          <a:lstStyle/>
          <a:p>
            <a:r>
              <a:rPr lang="es-MX" sz="1400" dirty="0">
                <a:solidFill>
                  <a:srgbClr val="7F7F7F"/>
                </a:solidFill>
                <a:latin typeface="Calibri" panose="020F0502020204030204" pitchFamily="34" charset="0"/>
                <a:cs typeface="Calibri" panose="020F0502020204030204" pitchFamily="34" charset="0"/>
              </a:rPr>
              <a:t>El Instituto Estatal Electoral registra a la o el aspirante</a:t>
            </a:r>
          </a:p>
        </p:txBody>
      </p:sp>
      <p:sp>
        <p:nvSpPr>
          <p:cNvPr id="9" name="CuadroTexto 8">
            <a:extLst>
              <a:ext uri="{FF2B5EF4-FFF2-40B4-BE49-F238E27FC236}">
                <a16:creationId xmlns:a16="http://schemas.microsoft.com/office/drawing/2014/main" id="{2254FE3A-47F1-4264-BB34-D3B1D94BF7D8}"/>
              </a:ext>
            </a:extLst>
          </p:cNvPr>
          <p:cNvSpPr txBox="1"/>
          <p:nvPr/>
        </p:nvSpPr>
        <p:spPr>
          <a:xfrm>
            <a:off x="3863752" y="1982014"/>
            <a:ext cx="1771189" cy="1169551"/>
          </a:xfrm>
          <a:prstGeom prst="rect">
            <a:avLst/>
          </a:prstGeom>
          <a:noFill/>
        </p:spPr>
        <p:txBody>
          <a:bodyPr wrap="square" rtlCol="0">
            <a:spAutoFit/>
          </a:bodyPr>
          <a:lstStyle/>
          <a:p>
            <a:r>
              <a:rPr lang="es-MX" sz="1400" dirty="0">
                <a:solidFill>
                  <a:srgbClr val="7F7F7F"/>
                </a:solidFill>
                <a:latin typeface="Calibri" panose="020F0502020204030204" pitchFamily="34" charset="0"/>
                <a:cs typeface="Calibri" panose="020F0502020204030204" pitchFamily="34" charset="0"/>
              </a:rPr>
              <a:t>La o el aspirante registra a sus Auxiliares/Gestores que ya fueron validados por el IEE</a:t>
            </a:r>
          </a:p>
        </p:txBody>
      </p:sp>
      <p:sp>
        <p:nvSpPr>
          <p:cNvPr id="10" name="CuadroTexto 9">
            <a:extLst>
              <a:ext uri="{FF2B5EF4-FFF2-40B4-BE49-F238E27FC236}">
                <a16:creationId xmlns:a16="http://schemas.microsoft.com/office/drawing/2014/main" id="{C4870A04-CC3C-4F2E-AC3C-505AC90E73B9}"/>
              </a:ext>
            </a:extLst>
          </p:cNvPr>
          <p:cNvSpPr txBox="1"/>
          <p:nvPr/>
        </p:nvSpPr>
        <p:spPr>
          <a:xfrm>
            <a:off x="7572436" y="2089735"/>
            <a:ext cx="1619908" cy="954107"/>
          </a:xfrm>
          <a:prstGeom prst="rect">
            <a:avLst/>
          </a:prstGeom>
          <a:noFill/>
        </p:spPr>
        <p:txBody>
          <a:bodyPr wrap="square" rtlCol="0">
            <a:spAutoFit/>
          </a:bodyPr>
          <a:lstStyle/>
          <a:p>
            <a:r>
              <a:rPr lang="es-MX" sz="1400" dirty="0">
                <a:solidFill>
                  <a:srgbClr val="7F7F7F"/>
                </a:solidFill>
                <a:latin typeface="Calibri" panose="020F0502020204030204" pitchFamily="34" charset="0"/>
                <a:cs typeface="Calibri" panose="020F0502020204030204" pitchFamily="34" charset="0"/>
              </a:rPr>
              <a:t>El Apoyo Ciudadano se envía cifrado a través de la App Móvil.</a:t>
            </a:r>
          </a:p>
        </p:txBody>
      </p:sp>
      <p:sp>
        <p:nvSpPr>
          <p:cNvPr id="12" name="CuadroTexto 11">
            <a:extLst>
              <a:ext uri="{FF2B5EF4-FFF2-40B4-BE49-F238E27FC236}">
                <a16:creationId xmlns:a16="http://schemas.microsoft.com/office/drawing/2014/main" id="{A408D1F5-0400-4613-8C15-77D551590DBE}"/>
              </a:ext>
            </a:extLst>
          </p:cNvPr>
          <p:cNvSpPr txBox="1"/>
          <p:nvPr/>
        </p:nvSpPr>
        <p:spPr>
          <a:xfrm>
            <a:off x="5951984" y="4386669"/>
            <a:ext cx="1584176" cy="973110"/>
          </a:xfrm>
          <a:prstGeom prst="rect">
            <a:avLst/>
          </a:prstGeom>
          <a:noFill/>
        </p:spPr>
        <p:txBody>
          <a:bodyPr wrap="square">
            <a:spAutoFit/>
          </a:bodyPr>
          <a:lstStyle/>
          <a:p>
            <a:r>
              <a:rPr lang="es-MX" sz="1400" dirty="0">
                <a:solidFill>
                  <a:srgbClr val="7F7F7F"/>
                </a:solidFill>
                <a:latin typeface="Calibri" panose="020F0502020204030204" pitchFamily="34" charset="0"/>
                <a:cs typeface="Calibri" panose="020F0502020204030204" pitchFamily="34" charset="0"/>
              </a:rPr>
              <a:t>El auxiliar/Gestor capta el apoyo ciudadano mediante la App</a:t>
            </a:r>
          </a:p>
        </p:txBody>
      </p:sp>
      <p:sp>
        <p:nvSpPr>
          <p:cNvPr id="14" name="CuadroTexto 13">
            <a:extLst>
              <a:ext uri="{FF2B5EF4-FFF2-40B4-BE49-F238E27FC236}">
                <a16:creationId xmlns:a16="http://schemas.microsoft.com/office/drawing/2014/main" id="{29A2F2E0-793F-4993-8493-2CF9323FA56D}"/>
              </a:ext>
            </a:extLst>
          </p:cNvPr>
          <p:cNvSpPr txBox="1"/>
          <p:nvPr/>
        </p:nvSpPr>
        <p:spPr>
          <a:xfrm>
            <a:off x="9623324" y="4386669"/>
            <a:ext cx="1872208" cy="958141"/>
          </a:xfrm>
          <a:prstGeom prst="rect">
            <a:avLst/>
          </a:prstGeom>
          <a:noFill/>
        </p:spPr>
        <p:txBody>
          <a:bodyPr wrap="square">
            <a:spAutoFit/>
          </a:bodyPr>
          <a:lstStyle/>
          <a:p>
            <a:r>
              <a:rPr lang="es-MX" sz="1400" dirty="0">
                <a:solidFill>
                  <a:srgbClr val="7F7F7F"/>
                </a:solidFill>
                <a:latin typeface="Calibri" panose="020F0502020204030204" pitchFamily="34" charset="0"/>
                <a:cs typeface="Calibri" panose="020F0502020204030204" pitchFamily="34" charset="0"/>
              </a:rPr>
              <a:t>El INE recibe en sus servidores los apoyos ciudadanos para su procesamiento. </a:t>
            </a:r>
          </a:p>
        </p:txBody>
      </p:sp>
      <p:sp>
        <p:nvSpPr>
          <p:cNvPr id="15" name="CuadroTexto 14">
            <a:extLst>
              <a:ext uri="{FF2B5EF4-FFF2-40B4-BE49-F238E27FC236}">
                <a16:creationId xmlns:a16="http://schemas.microsoft.com/office/drawing/2014/main" id="{1D294906-0221-45FC-8337-E4693D8B4B91}"/>
              </a:ext>
            </a:extLst>
          </p:cNvPr>
          <p:cNvSpPr txBox="1"/>
          <p:nvPr/>
        </p:nvSpPr>
        <p:spPr>
          <a:xfrm>
            <a:off x="2063552" y="4813039"/>
            <a:ext cx="1800200" cy="738664"/>
          </a:xfrm>
          <a:prstGeom prst="rect">
            <a:avLst/>
          </a:prstGeom>
          <a:noFill/>
        </p:spPr>
        <p:txBody>
          <a:bodyPr wrap="square" rtlCol="0">
            <a:spAutoFit/>
          </a:bodyPr>
          <a:lstStyle/>
          <a:p>
            <a:r>
              <a:rPr lang="es-MX" sz="1400" dirty="0">
                <a:solidFill>
                  <a:srgbClr val="7F7F7F"/>
                </a:solidFill>
                <a:latin typeface="Calibri" panose="020F0502020204030204" pitchFamily="34" charset="0"/>
                <a:cs typeface="Calibri" panose="020F0502020204030204" pitchFamily="34" charset="0"/>
              </a:rPr>
              <a:t>La o el aspirante remite FURA y CPV de Auxiliares/Gestores</a:t>
            </a:r>
          </a:p>
        </p:txBody>
      </p:sp>
      <p:sp>
        <p:nvSpPr>
          <p:cNvPr id="24" name="CuadroTexto 23">
            <a:extLst>
              <a:ext uri="{FF2B5EF4-FFF2-40B4-BE49-F238E27FC236}">
                <a16:creationId xmlns:a16="http://schemas.microsoft.com/office/drawing/2014/main" id="{9103BA37-FB2D-4F73-A3E5-7A68BDBB3600}"/>
              </a:ext>
            </a:extLst>
          </p:cNvPr>
          <p:cNvSpPr txBox="1"/>
          <p:nvPr/>
        </p:nvSpPr>
        <p:spPr>
          <a:xfrm>
            <a:off x="1080592" y="2022402"/>
            <a:ext cx="305323" cy="461665"/>
          </a:xfrm>
          <a:prstGeom prst="rect">
            <a:avLst/>
          </a:prstGeom>
          <a:noFill/>
        </p:spPr>
        <p:txBody>
          <a:bodyPr wrap="square" rtlCol="0">
            <a:spAutoFit/>
          </a:bodyPr>
          <a:lstStyle/>
          <a:p>
            <a:r>
              <a:rPr lang="es-MX" sz="2400" b="1" dirty="0">
                <a:solidFill>
                  <a:srgbClr val="7F7F7F"/>
                </a:solidFill>
                <a:latin typeface="Calibri" panose="020F0502020204030204" pitchFamily="34" charset="0"/>
                <a:cs typeface="Calibri" panose="020F0502020204030204" pitchFamily="34" charset="0"/>
              </a:rPr>
              <a:t>1</a:t>
            </a:r>
          </a:p>
        </p:txBody>
      </p:sp>
      <p:sp>
        <p:nvSpPr>
          <p:cNvPr id="30" name="CuadroTexto 29">
            <a:extLst>
              <a:ext uri="{FF2B5EF4-FFF2-40B4-BE49-F238E27FC236}">
                <a16:creationId xmlns:a16="http://schemas.microsoft.com/office/drawing/2014/main" id="{2361229A-3DFB-4B97-9CEC-6D6912BC7316}"/>
              </a:ext>
            </a:extLst>
          </p:cNvPr>
          <p:cNvSpPr txBox="1"/>
          <p:nvPr/>
        </p:nvSpPr>
        <p:spPr>
          <a:xfrm>
            <a:off x="2658329" y="4454721"/>
            <a:ext cx="305323" cy="461665"/>
          </a:xfrm>
          <a:prstGeom prst="rect">
            <a:avLst/>
          </a:prstGeom>
          <a:noFill/>
        </p:spPr>
        <p:txBody>
          <a:bodyPr wrap="square" rtlCol="0">
            <a:spAutoFit/>
          </a:bodyPr>
          <a:lstStyle/>
          <a:p>
            <a:r>
              <a:rPr lang="es-MX" sz="2400" b="1" dirty="0">
                <a:solidFill>
                  <a:srgbClr val="7F7F7F"/>
                </a:solidFill>
                <a:latin typeface="Calibri" panose="020F0502020204030204" pitchFamily="34" charset="0"/>
                <a:cs typeface="Calibri" panose="020F0502020204030204" pitchFamily="34" charset="0"/>
              </a:rPr>
              <a:t>2</a:t>
            </a:r>
          </a:p>
        </p:txBody>
      </p:sp>
      <p:sp>
        <p:nvSpPr>
          <p:cNvPr id="31" name="CuadroTexto 30">
            <a:extLst>
              <a:ext uri="{FF2B5EF4-FFF2-40B4-BE49-F238E27FC236}">
                <a16:creationId xmlns:a16="http://schemas.microsoft.com/office/drawing/2014/main" id="{9BA88A9D-DABF-4B6B-9A9D-898F51E65041}"/>
              </a:ext>
            </a:extLst>
          </p:cNvPr>
          <p:cNvSpPr txBox="1"/>
          <p:nvPr/>
        </p:nvSpPr>
        <p:spPr>
          <a:xfrm>
            <a:off x="4424520" y="1671128"/>
            <a:ext cx="305323" cy="461665"/>
          </a:xfrm>
          <a:prstGeom prst="rect">
            <a:avLst/>
          </a:prstGeom>
          <a:noFill/>
        </p:spPr>
        <p:txBody>
          <a:bodyPr wrap="square" rtlCol="0">
            <a:spAutoFit/>
          </a:bodyPr>
          <a:lstStyle/>
          <a:p>
            <a:r>
              <a:rPr lang="es-MX" sz="2400" b="1" dirty="0">
                <a:solidFill>
                  <a:srgbClr val="7F7F7F"/>
                </a:solidFill>
                <a:latin typeface="Calibri" panose="020F0502020204030204" pitchFamily="34" charset="0"/>
                <a:cs typeface="Calibri" panose="020F0502020204030204" pitchFamily="34" charset="0"/>
              </a:rPr>
              <a:t>3</a:t>
            </a:r>
          </a:p>
        </p:txBody>
      </p:sp>
      <p:sp>
        <p:nvSpPr>
          <p:cNvPr id="32" name="CuadroTexto 31">
            <a:extLst>
              <a:ext uri="{FF2B5EF4-FFF2-40B4-BE49-F238E27FC236}">
                <a16:creationId xmlns:a16="http://schemas.microsoft.com/office/drawing/2014/main" id="{C7709CBC-334B-4FFA-896D-AB8A4837DE92}"/>
              </a:ext>
            </a:extLst>
          </p:cNvPr>
          <p:cNvSpPr txBox="1"/>
          <p:nvPr/>
        </p:nvSpPr>
        <p:spPr>
          <a:xfrm>
            <a:off x="6438749" y="4028027"/>
            <a:ext cx="305323" cy="461665"/>
          </a:xfrm>
          <a:prstGeom prst="rect">
            <a:avLst/>
          </a:prstGeom>
          <a:noFill/>
        </p:spPr>
        <p:txBody>
          <a:bodyPr wrap="square" rtlCol="0">
            <a:spAutoFit/>
          </a:bodyPr>
          <a:lstStyle/>
          <a:p>
            <a:r>
              <a:rPr lang="es-MX" sz="2400" b="1" dirty="0">
                <a:solidFill>
                  <a:srgbClr val="7F7F7F"/>
                </a:solidFill>
                <a:latin typeface="Calibri" panose="020F0502020204030204" pitchFamily="34" charset="0"/>
                <a:cs typeface="Calibri" panose="020F0502020204030204" pitchFamily="34" charset="0"/>
              </a:rPr>
              <a:t>4</a:t>
            </a:r>
          </a:p>
        </p:txBody>
      </p:sp>
      <p:sp>
        <p:nvSpPr>
          <p:cNvPr id="33" name="CuadroTexto 32">
            <a:extLst>
              <a:ext uri="{FF2B5EF4-FFF2-40B4-BE49-F238E27FC236}">
                <a16:creationId xmlns:a16="http://schemas.microsoft.com/office/drawing/2014/main" id="{9D3DD5D5-134E-469C-864D-A775EB1E824B}"/>
              </a:ext>
            </a:extLst>
          </p:cNvPr>
          <p:cNvSpPr txBox="1"/>
          <p:nvPr/>
        </p:nvSpPr>
        <p:spPr>
          <a:xfrm>
            <a:off x="8061181" y="1771230"/>
            <a:ext cx="305323" cy="461665"/>
          </a:xfrm>
          <a:prstGeom prst="rect">
            <a:avLst/>
          </a:prstGeom>
          <a:noFill/>
        </p:spPr>
        <p:txBody>
          <a:bodyPr wrap="square" rtlCol="0">
            <a:spAutoFit/>
          </a:bodyPr>
          <a:lstStyle/>
          <a:p>
            <a:r>
              <a:rPr lang="es-MX" sz="2400" b="1" dirty="0">
                <a:solidFill>
                  <a:srgbClr val="7F7F7F"/>
                </a:solidFill>
                <a:latin typeface="Calibri" panose="020F0502020204030204" pitchFamily="34" charset="0"/>
                <a:cs typeface="Calibri" panose="020F0502020204030204" pitchFamily="34" charset="0"/>
              </a:rPr>
              <a:t>5</a:t>
            </a:r>
          </a:p>
        </p:txBody>
      </p:sp>
      <p:sp>
        <p:nvSpPr>
          <p:cNvPr id="34" name="CuadroTexto 33">
            <a:extLst>
              <a:ext uri="{FF2B5EF4-FFF2-40B4-BE49-F238E27FC236}">
                <a16:creationId xmlns:a16="http://schemas.microsoft.com/office/drawing/2014/main" id="{3FF09E82-8C53-4D44-8E68-B16992F5997F}"/>
              </a:ext>
            </a:extLst>
          </p:cNvPr>
          <p:cNvSpPr txBox="1"/>
          <p:nvPr/>
        </p:nvSpPr>
        <p:spPr>
          <a:xfrm>
            <a:off x="10216530" y="3996393"/>
            <a:ext cx="305323" cy="461665"/>
          </a:xfrm>
          <a:prstGeom prst="rect">
            <a:avLst/>
          </a:prstGeom>
          <a:noFill/>
        </p:spPr>
        <p:txBody>
          <a:bodyPr wrap="square" rtlCol="0">
            <a:spAutoFit/>
          </a:bodyPr>
          <a:lstStyle/>
          <a:p>
            <a:r>
              <a:rPr lang="es-MX" sz="2400" b="1" dirty="0">
                <a:solidFill>
                  <a:srgbClr val="7F7F7F"/>
                </a:solidFill>
                <a:latin typeface="Calibri" panose="020F0502020204030204" pitchFamily="34" charset="0"/>
                <a:cs typeface="Calibri" panose="020F0502020204030204" pitchFamily="34" charset="0"/>
              </a:rPr>
              <a:t>6</a:t>
            </a:r>
          </a:p>
        </p:txBody>
      </p:sp>
      <p:pic>
        <p:nvPicPr>
          <p:cNvPr id="1026" name="Picture 2" descr="Logo INE">
            <a:extLst>
              <a:ext uri="{FF2B5EF4-FFF2-40B4-BE49-F238E27FC236}">
                <a16:creationId xmlns:a16="http://schemas.microsoft.com/office/drawing/2014/main" id="{1B72134D-848F-4FC9-B387-EF8356A8E9E7}"/>
              </a:ext>
            </a:extLst>
          </p:cNvPr>
          <p:cNvPicPr>
            <a:picLocks noChangeAspect="1" noChangeArrowheads="1"/>
          </p:cNvPicPr>
          <p:nvPr/>
        </p:nvPicPr>
        <p:blipFill rotWithShape="1">
          <a:blip r:embed="rId16" cstate="screen">
            <a:extLst>
              <a:ext uri="{28A0092B-C50C-407E-A947-70E740481C1C}">
                <a14:useLocalDpi xmlns:a14="http://schemas.microsoft.com/office/drawing/2010/main"/>
              </a:ext>
            </a:extLst>
          </a:blip>
          <a:srcRect/>
          <a:stretch/>
        </p:blipFill>
        <p:spPr bwMode="auto">
          <a:xfrm>
            <a:off x="5839553" y="615320"/>
            <a:ext cx="1466627" cy="8197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86621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Gráfico 18">
            <a:extLst>
              <a:ext uri="{FF2B5EF4-FFF2-40B4-BE49-F238E27FC236}">
                <a16:creationId xmlns:a16="http://schemas.microsoft.com/office/drawing/2014/main" id="{F0BB070D-CB0D-4E6E-B0CC-C0CF99D3015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178615" y="244347"/>
            <a:ext cx="2028953" cy="2032525"/>
          </a:xfrm>
          <a:prstGeom prst="rect">
            <a:avLst/>
          </a:prstGeom>
        </p:spPr>
      </p:pic>
      <p:pic>
        <p:nvPicPr>
          <p:cNvPr id="21" name="Gráfico 20">
            <a:extLst>
              <a:ext uri="{FF2B5EF4-FFF2-40B4-BE49-F238E27FC236}">
                <a16:creationId xmlns:a16="http://schemas.microsoft.com/office/drawing/2014/main" id="{4BFFBFFF-F16D-40B4-A0C4-E2C70564B18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 uri="{837473B0-CC2E-450A-ABE3-18F120FF3D39}">
                <a1611:picAttrSrcUrl xmlns:a1611="http://schemas.microsoft.com/office/drawing/2016/11/main" r:id="rId5"/>
              </a:ext>
            </a:extLst>
          </a:blip>
          <a:stretch>
            <a:fillRect/>
          </a:stretch>
        </p:blipFill>
        <p:spPr>
          <a:xfrm rot="1157312">
            <a:off x="1192806" y="2701217"/>
            <a:ext cx="3096344" cy="3101796"/>
          </a:xfrm>
          <a:prstGeom prst="rect">
            <a:avLst/>
          </a:prstGeom>
        </p:spPr>
      </p:pic>
      <p:pic>
        <p:nvPicPr>
          <p:cNvPr id="161" name="Imagen 15"/>
          <p:cNvPicPr/>
          <p:nvPr/>
        </p:nvPicPr>
        <p:blipFill>
          <a:blip r:embed="rId8"/>
          <a:stretch/>
        </p:blipFill>
        <p:spPr>
          <a:xfrm>
            <a:off x="10554120" y="216720"/>
            <a:ext cx="1356120" cy="825480"/>
          </a:xfrm>
          <a:prstGeom prst="rect">
            <a:avLst/>
          </a:prstGeom>
          <a:ln>
            <a:noFill/>
          </a:ln>
        </p:spPr>
      </p:pic>
      <p:sp>
        <p:nvSpPr>
          <p:cNvPr id="8" name="TextShape 2">
            <a:extLst>
              <a:ext uri="{FF2B5EF4-FFF2-40B4-BE49-F238E27FC236}">
                <a16:creationId xmlns:a16="http://schemas.microsoft.com/office/drawing/2014/main" id="{CFDB40AF-90E9-43C2-B41C-751EE3AAF9E4}"/>
              </a:ext>
            </a:extLst>
          </p:cNvPr>
          <p:cNvSpPr txBox="1"/>
          <p:nvPr/>
        </p:nvSpPr>
        <p:spPr>
          <a:xfrm>
            <a:off x="11723782" y="6317259"/>
            <a:ext cx="334394" cy="427671"/>
          </a:xfrm>
          <a:prstGeom prst="rect">
            <a:avLst/>
          </a:prstGeom>
          <a:noFill/>
          <a:ln>
            <a:noFill/>
          </a:ln>
        </p:spPr>
        <p:txBody>
          <a:bodyPr anchor="ctr">
            <a:noAutofit/>
          </a:bodyPr>
          <a:lstStyle/>
          <a:p>
            <a:pPr algn="r">
              <a:lnSpc>
                <a:spcPct val="100000"/>
              </a:lnSpc>
            </a:pPr>
            <a:r>
              <a:rPr lang="es-MX" sz="1200" b="0" strike="noStrike" spc="-1" dirty="0">
                <a:solidFill>
                  <a:srgbClr val="7F7F7F"/>
                </a:solidFill>
                <a:latin typeface="Times New Roman"/>
              </a:rPr>
              <a:t>2</a:t>
            </a:r>
          </a:p>
        </p:txBody>
      </p:sp>
      <p:sp>
        <p:nvSpPr>
          <p:cNvPr id="5" name="CuadroTexto 4">
            <a:extLst>
              <a:ext uri="{FF2B5EF4-FFF2-40B4-BE49-F238E27FC236}">
                <a16:creationId xmlns:a16="http://schemas.microsoft.com/office/drawing/2014/main" id="{A9B7AF72-CFF9-4124-A3BF-8F2947937EF9}"/>
              </a:ext>
            </a:extLst>
          </p:cNvPr>
          <p:cNvSpPr txBox="1"/>
          <p:nvPr/>
        </p:nvSpPr>
        <p:spPr>
          <a:xfrm>
            <a:off x="551380" y="994815"/>
            <a:ext cx="1278853" cy="600164"/>
          </a:xfrm>
          <a:prstGeom prst="rect">
            <a:avLst/>
          </a:prstGeom>
          <a:noFill/>
        </p:spPr>
        <p:txBody>
          <a:bodyPr wrap="square" rtlCol="0">
            <a:spAutoFit/>
          </a:bodyPr>
          <a:lstStyle/>
          <a:p>
            <a:r>
              <a:rPr lang="es-MX" sz="1100" dirty="0">
                <a:solidFill>
                  <a:srgbClr val="7F7F7F"/>
                </a:solidFill>
                <a:latin typeface="Calibri" panose="020F0502020204030204" pitchFamily="34" charset="0"/>
                <a:cs typeface="Calibri" panose="020F0502020204030204" pitchFamily="34" charset="0"/>
              </a:rPr>
              <a:t>El Instituto Estatal Electoral registra a la o el aspirante.</a:t>
            </a:r>
            <a:r>
              <a:rPr lang="es-MX" sz="1100" baseline="30000" dirty="0">
                <a:solidFill>
                  <a:srgbClr val="7F7F7F"/>
                </a:solidFill>
                <a:latin typeface="Calibri" panose="020F0502020204030204" pitchFamily="34" charset="0"/>
                <a:cs typeface="Calibri" panose="020F0502020204030204" pitchFamily="34" charset="0"/>
              </a:rPr>
              <a:t>1</a:t>
            </a:r>
          </a:p>
        </p:txBody>
      </p:sp>
      <p:sp>
        <p:nvSpPr>
          <p:cNvPr id="15" name="CuadroTexto 14">
            <a:extLst>
              <a:ext uri="{FF2B5EF4-FFF2-40B4-BE49-F238E27FC236}">
                <a16:creationId xmlns:a16="http://schemas.microsoft.com/office/drawing/2014/main" id="{1D294906-0221-45FC-8337-E4693D8B4B91}"/>
              </a:ext>
            </a:extLst>
          </p:cNvPr>
          <p:cNvSpPr txBox="1"/>
          <p:nvPr/>
        </p:nvSpPr>
        <p:spPr>
          <a:xfrm>
            <a:off x="1919311" y="3938684"/>
            <a:ext cx="1800200" cy="738664"/>
          </a:xfrm>
          <a:prstGeom prst="rect">
            <a:avLst/>
          </a:prstGeom>
          <a:noFill/>
        </p:spPr>
        <p:txBody>
          <a:bodyPr wrap="square" rtlCol="0">
            <a:spAutoFit/>
          </a:bodyPr>
          <a:lstStyle/>
          <a:p>
            <a:r>
              <a:rPr lang="es-MX" sz="1400" dirty="0">
                <a:solidFill>
                  <a:srgbClr val="7F7F7F"/>
                </a:solidFill>
                <a:latin typeface="Calibri" panose="020F0502020204030204" pitchFamily="34" charset="0"/>
                <a:cs typeface="Calibri" panose="020F0502020204030204" pitchFamily="34" charset="0"/>
              </a:rPr>
              <a:t>La o el aspirante remite FURA y CPV de Auxiliares/Gestores.</a:t>
            </a:r>
            <a:r>
              <a:rPr lang="es-MX" sz="1400" baseline="30000" dirty="0">
                <a:solidFill>
                  <a:srgbClr val="7F7F7F"/>
                </a:solidFill>
                <a:latin typeface="Calibri" panose="020F0502020204030204" pitchFamily="34" charset="0"/>
                <a:cs typeface="Calibri" panose="020F0502020204030204" pitchFamily="34" charset="0"/>
              </a:rPr>
              <a:t> 2</a:t>
            </a:r>
            <a:endParaRPr lang="es-MX" sz="1400" dirty="0">
              <a:solidFill>
                <a:srgbClr val="7F7F7F"/>
              </a:solidFill>
              <a:latin typeface="Calibri" panose="020F0502020204030204" pitchFamily="34" charset="0"/>
              <a:cs typeface="Calibri" panose="020F0502020204030204" pitchFamily="34" charset="0"/>
            </a:endParaRPr>
          </a:p>
        </p:txBody>
      </p:sp>
      <p:sp>
        <p:nvSpPr>
          <p:cNvPr id="24" name="CuadroTexto 23">
            <a:extLst>
              <a:ext uri="{FF2B5EF4-FFF2-40B4-BE49-F238E27FC236}">
                <a16:creationId xmlns:a16="http://schemas.microsoft.com/office/drawing/2014/main" id="{9103BA37-FB2D-4F73-A3E5-7A68BDBB3600}"/>
              </a:ext>
            </a:extLst>
          </p:cNvPr>
          <p:cNvSpPr txBox="1"/>
          <p:nvPr/>
        </p:nvSpPr>
        <p:spPr>
          <a:xfrm>
            <a:off x="1038148" y="625645"/>
            <a:ext cx="305323" cy="461665"/>
          </a:xfrm>
          <a:prstGeom prst="rect">
            <a:avLst/>
          </a:prstGeom>
          <a:noFill/>
        </p:spPr>
        <p:txBody>
          <a:bodyPr wrap="square" rtlCol="0">
            <a:spAutoFit/>
          </a:bodyPr>
          <a:lstStyle/>
          <a:p>
            <a:r>
              <a:rPr lang="es-MX" sz="2400" b="1" dirty="0">
                <a:solidFill>
                  <a:srgbClr val="7F7F7F"/>
                </a:solidFill>
                <a:latin typeface="Calibri" panose="020F0502020204030204" pitchFamily="34" charset="0"/>
                <a:cs typeface="Calibri" panose="020F0502020204030204" pitchFamily="34" charset="0"/>
              </a:rPr>
              <a:t>1</a:t>
            </a:r>
          </a:p>
        </p:txBody>
      </p:sp>
      <p:sp>
        <p:nvSpPr>
          <p:cNvPr id="30" name="CuadroTexto 29">
            <a:extLst>
              <a:ext uri="{FF2B5EF4-FFF2-40B4-BE49-F238E27FC236}">
                <a16:creationId xmlns:a16="http://schemas.microsoft.com/office/drawing/2014/main" id="{2361229A-3DFB-4B97-9CEC-6D6912BC7316}"/>
              </a:ext>
            </a:extLst>
          </p:cNvPr>
          <p:cNvSpPr txBox="1"/>
          <p:nvPr/>
        </p:nvSpPr>
        <p:spPr>
          <a:xfrm>
            <a:off x="2514088" y="3580366"/>
            <a:ext cx="305323" cy="461665"/>
          </a:xfrm>
          <a:prstGeom prst="rect">
            <a:avLst/>
          </a:prstGeom>
          <a:noFill/>
        </p:spPr>
        <p:txBody>
          <a:bodyPr wrap="square" rtlCol="0">
            <a:spAutoFit/>
          </a:bodyPr>
          <a:lstStyle/>
          <a:p>
            <a:r>
              <a:rPr lang="es-MX" sz="2400" b="1" dirty="0">
                <a:solidFill>
                  <a:srgbClr val="7F7F7F"/>
                </a:solidFill>
                <a:latin typeface="Calibri" panose="020F0502020204030204" pitchFamily="34" charset="0"/>
                <a:cs typeface="Calibri" panose="020F0502020204030204" pitchFamily="34" charset="0"/>
              </a:rPr>
              <a:t>2</a:t>
            </a:r>
          </a:p>
        </p:txBody>
      </p:sp>
      <p:sp>
        <p:nvSpPr>
          <p:cNvPr id="29" name="CuadroTexto 28">
            <a:extLst>
              <a:ext uri="{FF2B5EF4-FFF2-40B4-BE49-F238E27FC236}">
                <a16:creationId xmlns:a16="http://schemas.microsoft.com/office/drawing/2014/main" id="{58F7AE08-D4A7-4143-88C6-A4355F48454D}"/>
              </a:ext>
            </a:extLst>
          </p:cNvPr>
          <p:cNvSpPr txBox="1"/>
          <p:nvPr/>
        </p:nvSpPr>
        <p:spPr>
          <a:xfrm>
            <a:off x="2409285" y="116632"/>
            <a:ext cx="5904656" cy="919401"/>
          </a:xfrm>
          <a:prstGeom prst="roundRect">
            <a:avLst/>
          </a:prstGeom>
          <a:noFill/>
          <a:ln>
            <a:solidFill>
              <a:srgbClr val="E0C0B0"/>
            </a:solidFill>
          </a:ln>
        </p:spPr>
        <p:txBody>
          <a:bodyPr wrap="square">
            <a:spAutoFit/>
          </a:bodyPr>
          <a:lstStyle/>
          <a:p>
            <a:pPr algn="ctr"/>
            <a:r>
              <a:rPr lang="es-MX" sz="1600" b="1" dirty="0">
                <a:solidFill>
                  <a:srgbClr val="7F7F7F"/>
                </a:solidFill>
                <a:latin typeface="Calibri" panose="020F0502020204030204" pitchFamily="34" charset="0"/>
                <a:cs typeface="Calibri" panose="020F0502020204030204" pitchFamily="34" charset="0"/>
              </a:rPr>
              <a:t>07 a 09 de Diciembre 2020</a:t>
            </a:r>
          </a:p>
          <a:p>
            <a:pPr algn="just"/>
            <a:r>
              <a:rPr lang="es-MX" sz="1600" dirty="0">
                <a:solidFill>
                  <a:srgbClr val="7F7F7F"/>
                </a:solidFill>
                <a:latin typeface="Calibri" panose="020F0502020204030204" pitchFamily="34" charset="0"/>
                <a:cs typeface="Calibri" panose="020F0502020204030204" pitchFamily="34" charset="0"/>
              </a:rPr>
              <a:t>Acuerdo por el que se otorga la calidad de aspirantes a candidatura independiente para la elección de Gubernatura</a:t>
            </a:r>
          </a:p>
        </p:txBody>
      </p:sp>
      <p:sp>
        <p:nvSpPr>
          <p:cNvPr id="36" name="CuadroTexto 35">
            <a:extLst>
              <a:ext uri="{FF2B5EF4-FFF2-40B4-BE49-F238E27FC236}">
                <a16:creationId xmlns:a16="http://schemas.microsoft.com/office/drawing/2014/main" id="{3B4161A3-E8B0-47C9-A0CC-04D3C4F518F7}"/>
              </a:ext>
            </a:extLst>
          </p:cNvPr>
          <p:cNvSpPr txBox="1"/>
          <p:nvPr/>
        </p:nvSpPr>
        <p:spPr>
          <a:xfrm>
            <a:off x="2409285" y="1081083"/>
            <a:ext cx="5904656" cy="1191816"/>
          </a:xfrm>
          <a:prstGeom prst="roundRect">
            <a:avLst/>
          </a:prstGeom>
          <a:noFill/>
          <a:ln>
            <a:solidFill>
              <a:srgbClr val="E0C0B0"/>
            </a:solidFill>
          </a:ln>
        </p:spPr>
        <p:txBody>
          <a:bodyPr wrap="square">
            <a:spAutoFit/>
          </a:bodyPr>
          <a:lstStyle>
            <a:defPPr>
              <a:defRPr lang="es-MX"/>
            </a:defPPr>
            <a:lvl1pPr algn="ctr">
              <a:defRPr sz="1600" b="1">
                <a:solidFill>
                  <a:srgbClr val="FEF6F0"/>
                </a:solidFill>
                <a:latin typeface="Calibri" panose="020F0502020204030204" pitchFamily="34" charset="0"/>
                <a:cs typeface="Calibri" panose="020F0502020204030204" pitchFamily="34" charset="0"/>
              </a:defRPr>
            </a:lvl1pPr>
          </a:lstStyle>
          <a:p>
            <a:r>
              <a:rPr lang="es-MX" dirty="0">
                <a:solidFill>
                  <a:srgbClr val="7F7F7F"/>
                </a:solidFill>
              </a:rPr>
              <a:t>24 a 26 de Diciembre 2020</a:t>
            </a:r>
          </a:p>
          <a:p>
            <a:pPr algn="just"/>
            <a:r>
              <a:rPr lang="es-MX" b="0" dirty="0">
                <a:solidFill>
                  <a:srgbClr val="7F7F7F"/>
                </a:solidFill>
              </a:rPr>
              <a:t>Acuerdo de calidad aspirantes candidatura independiente para las elecciones de Diputaciones, integrantes de Ayuntamientos y Sindicaturas</a:t>
            </a:r>
          </a:p>
        </p:txBody>
      </p:sp>
      <p:sp>
        <p:nvSpPr>
          <p:cNvPr id="38" name="CuadroTexto 37">
            <a:extLst>
              <a:ext uri="{FF2B5EF4-FFF2-40B4-BE49-F238E27FC236}">
                <a16:creationId xmlns:a16="http://schemas.microsoft.com/office/drawing/2014/main" id="{E86D05BC-92B4-4B47-A28F-2DA629C386B4}"/>
              </a:ext>
            </a:extLst>
          </p:cNvPr>
          <p:cNvSpPr txBox="1"/>
          <p:nvPr/>
        </p:nvSpPr>
        <p:spPr>
          <a:xfrm>
            <a:off x="4410132" y="2658764"/>
            <a:ext cx="3874125" cy="3098721"/>
          </a:xfrm>
          <a:prstGeom prst="roundRect">
            <a:avLst/>
          </a:prstGeom>
          <a:noFill/>
          <a:ln>
            <a:solidFill>
              <a:srgbClr val="B77862"/>
            </a:solidFill>
          </a:ln>
        </p:spPr>
        <p:txBody>
          <a:bodyPr wrap="square">
            <a:spAutoFit/>
          </a:bodyPr>
          <a:lstStyle>
            <a:defPPr>
              <a:defRPr lang="es-MX"/>
            </a:defPPr>
            <a:lvl1pPr algn="ctr">
              <a:defRPr sz="1600" b="1">
                <a:solidFill>
                  <a:srgbClr val="FEF6F0"/>
                </a:solidFill>
                <a:latin typeface="Calibri" panose="020F0502020204030204" pitchFamily="34" charset="0"/>
                <a:cs typeface="Calibri" panose="020F0502020204030204" pitchFamily="34" charset="0"/>
              </a:defRPr>
            </a:lvl1pPr>
          </a:lstStyle>
          <a:p>
            <a:r>
              <a:rPr lang="es-MX" dirty="0">
                <a:solidFill>
                  <a:srgbClr val="7F7F7F"/>
                </a:solidFill>
              </a:rPr>
              <a:t>FURA: Formato Único de Registro de Auxiliares</a:t>
            </a:r>
          </a:p>
          <a:p>
            <a:pPr marL="285750" indent="-285750" algn="just">
              <a:buFont typeface="Arial" panose="020B0604020202020204" pitchFamily="34" charset="0"/>
              <a:buChar char="•"/>
            </a:pPr>
            <a:r>
              <a:rPr lang="es-MX" b="0" dirty="0">
                <a:solidFill>
                  <a:srgbClr val="7F7F7F"/>
                </a:solidFill>
              </a:rPr>
              <a:t>La o el aspirante deberá remitir por escrito dirigido al IEE los FURA correspondientes y la credencial para votar con fotografía vigente.</a:t>
            </a:r>
          </a:p>
          <a:p>
            <a:pPr marL="285750" indent="-285750" algn="just">
              <a:buFont typeface="Arial" panose="020B0604020202020204" pitchFamily="34" charset="0"/>
              <a:buChar char="•"/>
            </a:pPr>
            <a:r>
              <a:rPr lang="es-MX" b="0" dirty="0">
                <a:solidFill>
                  <a:srgbClr val="7F7F7F"/>
                </a:solidFill>
              </a:rPr>
              <a:t>Dentro de los 2 días siguientes el IEE verificará que haya sido remitida la información completa y se lo indicará a la o el aspirante, para que pueda capturar los datos.</a:t>
            </a:r>
          </a:p>
        </p:txBody>
      </p:sp>
      <p:sp>
        <p:nvSpPr>
          <p:cNvPr id="39" name="CustomShape 3">
            <a:extLst>
              <a:ext uri="{FF2B5EF4-FFF2-40B4-BE49-F238E27FC236}">
                <a16:creationId xmlns:a16="http://schemas.microsoft.com/office/drawing/2014/main" id="{4B4939B9-18B3-488C-8086-EF204647E0CF}"/>
              </a:ext>
            </a:extLst>
          </p:cNvPr>
          <p:cNvSpPr/>
          <p:nvPr/>
        </p:nvSpPr>
        <p:spPr>
          <a:xfrm>
            <a:off x="0" y="5971700"/>
            <a:ext cx="8088993" cy="93726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s-MX" sz="1100" baseline="30000" dirty="0">
                <a:solidFill>
                  <a:srgbClr val="7F7F7F"/>
                </a:solidFill>
                <a:latin typeface="Calibri" panose="020F0502020204030204" pitchFamily="34" charset="0"/>
                <a:cs typeface="Calibri" panose="020F0502020204030204" pitchFamily="34" charset="0"/>
              </a:rPr>
              <a:t>1 </a:t>
            </a:r>
            <a:r>
              <a:rPr lang="es-MX" sz="1100" b="0" strike="noStrike" spc="-1" dirty="0">
                <a:solidFill>
                  <a:srgbClr val="7F7F7F"/>
                </a:solidFill>
                <a:latin typeface="Calibri"/>
              </a:rPr>
              <a:t>Acuerdo </a:t>
            </a:r>
            <a:r>
              <a:rPr lang="es-MX" sz="1100" spc="-1" dirty="0">
                <a:solidFill>
                  <a:srgbClr val="7F7F7F"/>
                </a:solidFill>
                <a:latin typeface="Calibri"/>
              </a:rPr>
              <a:t>IEE/CE54/2020 emitido por el CE del IEE, mediante el cual se aprobó el Plan Integral y el Calendario del Proceso Electoral Local 2020-2021. </a:t>
            </a:r>
          </a:p>
          <a:p>
            <a:r>
              <a:rPr lang="es-MX" sz="1100" baseline="30000" dirty="0">
                <a:solidFill>
                  <a:srgbClr val="7F7F7F"/>
                </a:solidFill>
                <a:latin typeface="Calibri" panose="020F0502020204030204" pitchFamily="34" charset="0"/>
                <a:cs typeface="Calibri" panose="020F0502020204030204" pitchFamily="34" charset="0"/>
              </a:rPr>
              <a:t>2 </a:t>
            </a:r>
            <a:r>
              <a:rPr lang="es-MX" sz="1100" spc="-1" dirty="0">
                <a:solidFill>
                  <a:srgbClr val="7F7F7F"/>
                </a:solidFill>
                <a:latin typeface="Calibri"/>
              </a:rPr>
              <a:t>Acuerdo INE/CG552/2020 emitido por el CG del INE, mediante el cual se aprobaron los Lineamientos para la verificación del cumplimiento del porcentaje de apoyo de la ciudadanía que se requiere para el registro de candidaturas independientes mediante el uso de la aplicación móvil en el proceso electoral local 2020-2021</a:t>
            </a:r>
            <a:r>
              <a:rPr lang="es-ES" sz="1100" spc="-1" dirty="0">
                <a:solidFill>
                  <a:srgbClr val="7F7F7F"/>
                </a:solidFill>
                <a:latin typeface="Calibri"/>
              </a:rPr>
              <a:t>.</a:t>
            </a:r>
            <a:r>
              <a:rPr lang="es-MX" sz="1100" b="0" strike="noStrike" spc="-1" dirty="0">
                <a:solidFill>
                  <a:srgbClr val="7F7F7F"/>
                </a:solidFill>
                <a:latin typeface="Calibri"/>
              </a:rPr>
              <a:t> </a:t>
            </a:r>
            <a:endParaRPr lang="es-MX" sz="1100" b="0" strike="noStrike" spc="-1" dirty="0">
              <a:solidFill>
                <a:srgbClr val="7F7F7F"/>
              </a:solidFill>
              <a:latin typeface="Arial"/>
            </a:endParaRPr>
          </a:p>
        </p:txBody>
      </p:sp>
      <p:pic>
        <p:nvPicPr>
          <p:cNvPr id="3" name="Imagen 2">
            <a:extLst>
              <a:ext uri="{FF2B5EF4-FFF2-40B4-BE49-F238E27FC236}">
                <a16:creationId xmlns:a16="http://schemas.microsoft.com/office/drawing/2014/main" id="{CEF55975-1F17-4B35-8A51-1E03FA68462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8690717" y="2272899"/>
            <a:ext cx="3447898" cy="4576060"/>
          </a:xfrm>
          <a:prstGeom prst="rect">
            <a:avLst/>
          </a:prstGeom>
        </p:spPr>
      </p:pic>
    </p:spTree>
    <p:extLst>
      <p:ext uri="{BB962C8B-B14F-4D97-AF65-F5344CB8AC3E}">
        <p14:creationId xmlns:p14="http://schemas.microsoft.com/office/powerpoint/2010/main" val="1441800361"/>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n 15"/>
          <p:cNvPicPr/>
          <p:nvPr/>
        </p:nvPicPr>
        <p:blipFill>
          <a:blip r:embed="rId2"/>
          <a:stretch/>
        </p:blipFill>
        <p:spPr>
          <a:xfrm>
            <a:off x="10554120" y="216720"/>
            <a:ext cx="1356120" cy="825480"/>
          </a:xfrm>
          <a:prstGeom prst="rect">
            <a:avLst/>
          </a:prstGeom>
          <a:ln>
            <a:noFill/>
          </a:ln>
        </p:spPr>
      </p:pic>
      <p:sp>
        <p:nvSpPr>
          <p:cNvPr id="29" name="CuadroTexto 28">
            <a:extLst>
              <a:ext uri="{FF2B5EF4-FFF2-40B4-BE49-F238E27FC236}">
                <a16:creationId xmlns:a16="http://schemas.microsoft.com/office/drawing/2014/main" id="{58F7AE08-D4A7-4143-88C6-A4355F48454D}"/>
              </a:ext>
            </a:extLst>
          </p:cNvPr>
          <p:cNvSpPr txBox="1"/>
          <p:nvPr/>
        </p:nvSpPr>
        <p:spPr>
          <a:xfrm>
            <a:off x="3431704" y="260648"/>
            <a:ext cx="4423072" cy="3439239"/>
          </a:xfrm>
          <a:prstGeom prst="roundRect">
            <a:avLst/>
          </a:prstGeom>
          <a:noFill/>
          <a:ln>
            <a:solidFill>
              <a:srgbClr val="FFF2CC"/>
            </a:solidFill>
          </a:ln>
        </p:spPr>
        <p:txBody>
          <a:bodyPr wrap="square" numCol="1">
            <a:spAutoFit/>
          </a:bodyPr>
          <a:lstStyle/>
          <a:p>
            <a:pPr algn="just"/>
            <a:r>
              <a:rPr lang="es-MX" sz="1400" dirty="0">
                <a:solidFill>
                  <a:srgbClr val="7F7F7F"/>
                </a:solidFill>
                <a:latin typeface="Calibri" panose="020F0502020204030204" pitchFamily="34" charset="0"/>
                <a:cs typeface="Calibri" panose="020F0502020204030204" pitchFamily="34" charset="0"/>
              </a:rPr>
              <a:t>Una vez verificados por el IEE se podrá realizar el registro de forma individual o masiva, para lo cual se requiere:</a:t>
            </a:r>
          </a:p>
          <a:p>
            <a:pPr marL="342900" indent="-342900" algn="just">
              <a:buFont typeface="+mj-lt"/>
              <a:buAutoNum type="arabicPeriod"/>
            </a:pPr>
            <a:r>
              <a:rPr lang="es-MX" sz="1400" dirty="0">
                <a:solidFill>
                  <a:srgbClr val="7F7F7F"/>
                </a:solidFill>
                <a:latin typeface="Calibri" panose="020F0502020204030204" pitchFamily="34" charset="0"/>
                <a:cs typeface="Calibri" panose="020F0502020204030204" pitchFamily="34" charset="0"/>
              </a:rPr>
              <a:t>Nombre(s)</a:t>
            </a:r>
          </a:p>
          <a:p>
            <a:pPr marL="342900" indent="-342900" algn="just">
              <a:buFont typeface="+mj-lt"/>
              <a:buAutoNum type="arabicPeriod"/>
            </a:pPr>
            <a:r>
              <a:rPr lang="es-MX" sz="1400" dirty="0">
                <a:solidFill>
                  <a:srgbClr val="7F7F7F"/>
                </a:solidFill>
                <a:latin typeface="Calibri" panose="020F0502020204030204" pitchFamily="34" charset="0"/>
                <a:cs typeface="Calibri" panose="020F0502020204030204" pitchFamily="34" charset="0"/>
              </a:rPr>
              <a:t>Apellido Paterno</a:t>
            </a:r>
          </a:p>
          <a:p>
            <a:pPr marL="342900" indent="-342900" algn="just">
              <a:buFont typeface="+mj-lt"/>
              <a:buAutoNum type="arabicPeriod"/>
            </a:pPr>
            <a:r>
              <a:rPr lang="es-MX" sz="1400" dirty="0">
                <a:solidFill>
                  <a:srgbClr val="7F7F7F"/>
                </a:solidFill>
                <a:latin typeface="Calibri" panose="020F0502020204030204" pitchFamily="34" charset="0"/>
                <a:cs typeface="Calibri" panose="020F0502020204030204" pitchFamily="34" charset="0"/>
              </a:rPr>
              <a:t>Apellido Materno</a:t>
            </a:r>
          </a:p>
          <a:p>
            <a:pPr marL="342900" indent="-342900" algn="just">
              <a:buFont typeface="+mj-lt"/>
              <a:buAutoNum type="arabicPeriod"/>
            </a:pPr>
            <a:r>
              <a:rPr lang="es-MX" sz="1400" dirty="0">
                <a:solidFill>
                  <a:srgbClr val="7F7F7F"/>
                </a:solidFill>
                <a:latin typeface="Calibri" panose="020F0502020204030204" pitchFamily="34" charset="0"/>
                <a:cs typeface="Calibri" panose="020F0502020204030204" pitchFamily="34" charset="0"/>
              </a:rPr>
              <a:t>Fecha de nacimiento</a:t>
            </a:r>
          </a:p>
          <a:p>
            <a:pPr marL="342900" indent="-342900" algn="just">
              <a:buFont typeface="+mj-lt"/>
              <a:buAutoNum type="arabicPeriod"/>
            </a:pPr>
            <a:r>
              <a:rPr lang="es-MX" sz="1400" dirty="0">
                <a:solidFill>
                  <a:srgbClr val="7F7F7F"/>
                </a:solidFill>
                <a:latin typeface="Calibri" panose="020F0502020204030204" pitchFamily="34" charset="0"/>
                <a:cs typeface="Calibri" panose="020F0502020204030204" pitchFamily="34" charset="0"/>
              </a:rPr>
              <a:t>Número telefónico móvil. </a:t>
            </a:r>
          </a:p>
          <a:p>
            <a:pPr marL="342900" indent="-342900" algn="just">
              <a:buFont typeface="+mj-lt"/>
              <a:buAutoNum type="arabicPeriod"/>
            </a:pPr>
            <a:r>
              <a:rPr lang="es-MX" sz="1400" dirty="0">
                <a:solidFill>
                  <a:srgbClr val="7F7F7F"/>
                </a:solidFill>
                <a:latin typeface="Calibri" panose="020F0502020204030204" pitchFamily="34" charset="0"/>
                <a:cs typeface="Calibri" panose="020F0502020204030204" pitchFamily="34" charset="0"/>
              </a:rPr>
              <a:t>Cuenta de correo electrónico con el que Auxiliar realizará el acceso en la Aplicación Móvil. </a:t>
            </a:r>
          </a:p>
          <a:p>
            <a:pPr marL="342900" indent="-342900" algn="just">
              <a:buFont typeface="+mj-lt"/>
              <a:buAutoNum type="arabicPeriod"/>
            </a:pPr>
            <a:r>
              <a:rPr lang="es-MX" sz="1400" dirty="0">
                <a:solidFill>
                  <a:srgbClr val="7F7F7F"/>
                </a:solidFill>
                <a:latin typeface="Calibri" panose="020F0502020204030204" pitchFamily="34" charset="0"/>
                <a:cs typeface="Calibri" panose="020F0502020204030204" pitchFamily="34" charset="0"/>
              </a:rPr>
              <a:t>Tipo de vinculación de la cuenta de correo electrónico del auxiliar, Google o Facebook. </a:t>
            </a:r>
          </a:p>
          <a:p>
            <a:pPr marL="342900" indent="-342900" algn="just">
              <a:buFont typeface="+mj-lt"/>
              <a:buAutoNum type="arabicPeriod"/>
            </a:pPr>
            <a:r>
              <a:rPr lang="es-MX" sz="1400" dirty="0">
                <a:solidFill>
                  <a:srgbClr val="7F7F7F"/>
                </a:solidFill>
                <a:latin typeface="Calibri" panose="020F0502020204030204" pitchFamily="34" charset="0"/>
                <a:cs typeface="Calibri" panose="020F0502020204030204" pitchFamily="34" charset="0"/>
              </a:rPr>
              <a:t>Clave de Elector del Auxiliar. </a:t>
            </a:r>
          </a:p>
          <a:p>
            <a:pPr marL="342900" indent="-342900" algn="just">
              <a:buFont typeface="+mj-lt"/>
              <a:buAutoNum type="arabicPeriod"/>
            </a:pPr>
            <a:r>
              <a:rPr lang="es-MX" sz="1400" dirty="0">
                <a:solidFill>
                  <a:srgbClr val="7F7F7F"/>
                </a:solidFill>
                <a:latin typeface="Calibri" panose="020F0502020204030204" pitchFamily="34" charset="0"/>
                <a:cs typeface="Calibri" panose="020F0502020204030204" pitchFamily="34" charset="0"/>
              </a:rPr>
              <a:t>CURP del Auxiliar (opcional).</a:t>
            </a:r>
            <a:r>
              <a:rPr lang="es-MX" sz="1400" baseline="30000" dirty="0">
                <a:solidFill>
                  <a:srgbClr val="7F7F7F"/>
                </a:solidFill>
                <a:latin typeface="Calibri" panose="020F0502020204030204" pitchFamily="34" charset="0"/>
                <a:cs typeface="Calibri" panose="020F0502020204030204" pitchFamily="34" charset="0"/>
              </a:rPr>
              <a:t> 3</a:t>
            </a:r>
            <a:endParaRPr lang="es-MX" sz="1400" dirty="0">
              <a:solidFill>
                <a:srgbClr val="7F7F7F"/>
              </a:solidFill>
              <a:latin typeface="Calibri" panose="020F0502020204030204" pitchFamily="34" charset="0"/>
              <a:cs typeface="Calibri" panose="020F0502020204030204" pitchFamily="34" charset="0"/>
            </a:endParaRPr>
          </a:p>
        </p:txBody>
      </p:sp>
      <p:sp>
        <p:nvSpPr>
          <p:cNvPr id="39" name="CustomShape 3">
            <a:extLst>
              <a:ext uri="{FF2B5EF4-FFF2-40B4-BE49-F238E27FC236}">
                <a16:creationId xmlns:a16="http://schemas.microsoft.com/office/drawing/2014/main" id="{4B4939B9-18B3-488C-8086-EF204647E0CF}"/>
              </a:ext>
            </a:extLst>
          </p:cNvPr>
          <p:cNvSpPr/>
          <p:nvPr/>
        </p:nvSpPr>
        <p:spPr>
          <a:xfrm>
            <a:off x="0" y="6259290"/>
            <a:ext cx="8112224" cy="598710"/>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s-MX" sz="1100" baseline="30000" dirty="0">
                <a:solidFill>
                  <a:srgbClr val="7F7F7F"/>
                </a:solidFill>
                <a:latin typeface="Calibri" panose="020F0502020204030204" pitchFamily="34" charset="0"/>
                <a:cs typeface="Calibri" panose="020F0502020204030204" pitchFamily="34" charset="0"/>
              </a:rPr>
              <a:t>3 </a:t>
            </a:r>
            <a:r>
              <a:rPr lang="es-MX" sz="1100" spc="-1" dirty="0">
                <a:solidFill>
                  <a:srgbClr val="7F7F7F"/>
                </a:solidFill>
                <a:latin typeface="Calibri"/>
              </a:rPr>
              <a:t>Protocolo para la Captación y Verificación de Apoyo Ciudadano de aspirantes a Candidaturas Independientes, numeral 6.4. </a:t>
            </a:r>
          </a:p>
          <a:p>
            <a:r>
              <a:rPr lang="es-MX" sz="1100" baseline="30000" dirty="0">
                <a:solidFill>
                  <a:srgbClr val="7F7F7F"/>
                </a:solidFill>
                <a:latin typeface="Calibri" panose="020F0502020204030204" pitchFamily="34" charset="0"/>
                <a:cs typeface="Calibri" panose="020F0502020204030204" pitchFamily="34" charset="0"/>
              </a:rPr>
              <a:t>4 *</a:t>
            </a:r>
            <a:r>
              <a:rPr lang="es-MX" sz="1100" spc="-1" dirty="0">
                <a:solidFill>
                  <a:srgbClr val="7F7F7F"/>
                </a:solidFill>
                <a:latin typeface="Calibri"/>
              </a:rPr>
              <a:t>Lineamientos para la verificación del cumplimiento del porcentaje de apoyo de la ciudadanía que se requiere para el registro de candidaturas independientes mediante el uso de la aplicación móvil en el proceso electoral local 2020-2021</a:t>
            </a:r>
            <a:r>
              <a:rPr lang="es-ES" sz="1100" spc="-1" dirty="0">
                <a:solidFill>
                  <a:srgbClr val="7F7F7F"/>
                </a:solidFill>
                <a:latin typeface="Calibri"/>
              </a:rPr>
              <a:t>, capítulo segundo, numeral 10.</a:t>
            </a:r>
            <a:endParaRPr lang="es-MX" sz="1100" b="0" strike="noStrike" spc="-1" dirty="0">
              <a:solidFill>
                <a:srgbClr val="7F7F7F"/>
              </a:solidFill>
              <a:latin typeface="Arial"/>
            </a:endParaRPr>
          </a:p>
        </p:txBody>
      </p:sp>
      <p:pic>
        <p:nvPicPr>
          <p:cNvPr id="20" name="Gráfico 19">
            <a:extLst>
              <a:ext uri="{FF2B5EF4-FFF2-40B4-BE49-F238E27FC236}">
                <a16:creationId xmlns:a16="http://schemas.microsoft.com/office/drawing/2014/main" id="{458B8FE9-B66E-4A44-8A21-089411123B7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a:off x="0" y="116632"/>
            <a:ext cx="3104525" cy="3109992"/>
          </a:xfrm>
          <a:prstGeom prst="rect">
            <a:avLst/>
          </a:prstGeom>
        </p:spPr>
      </p:pic>
      <p:sp>
        <p:nvSpPr>
          <p:cNvPr id="22" name="CuadroTexto 21">
            <a:extLst>
              <a:ext uri="{FF2B5EF4-FFF2-40B4-BE49-F238E27FC236}">
                <a16:creationId xmlns:a16="http://schemas.microsoft.com/office/drawing/2014/main" id="{4C8505E0-D7C7-467A-878D-645696601156}"/>
              </a:ext>
            </a:extLst>
          </p:cNvPr>
          <p:cNvSpPr txBox="1"/>
          <p:nvPr/>
        </p:nvSpPr>
        <p:spPr>
          <a:xfrm>
            <a:off x="1355770" y="728859"/>
            <a:ext cx="305323" cy="461665"/>
          </a:xfrm>
          <a:prstGeom prst="rect">
            <a:avLst/>
          </a:prstGeom>
          <a:noFill/>
        </p:spPr>
        <p:txBody>
          <a:bodyPr wrap="square" rtlCol="0">
            <a:spAutoFit/>
          </a:bodyPr>
          <a:lstStyle/>
          <a:p>
            <a:r>
              <a:rPr lang="es-MX" sz="2400" b="1" dirty="0">
                <a:solidFill>
                  <a:srgbClr val="7F7F7F"/>
                </a:solidFill>
                <a:latin typeface="Calibri" panose="020F0502020204030204" pitchFamily="34" charset="0"/>
                <a:cs typeface="Calibri" panose="020F0502020204030204" pitchFamily="34" charset="0"/>
              </a:rPr>
              <a:t>3</a:t>
            </a:r>
          </a:p>
        </p:txBody>
      </p:sp>
      <p:sp>
        <p:nvSpPr>
          <p:cNvPr id="25" name="CuadroTexto 24">
            <a:extLst>
              <a:ext uri="{FF2B5EF4-FFF2-40B4-BE49-F238E27FC236}">
                <a16:creationId xmlns:a16="http://schemas.microsoft.com/office/drawing/2014/main" id="{F230F990-FCD8-4E41-ABBE-0741D58E79A0}"/>
              </a:ext>
            </a:extLst>
          </p:cNvPr>
          <p:cNvSpPr txBox="1"/>
          <p:nvPr/>
        </p:nvSpPr>
        <p:spPr>
          <a:xfrm>
            <a:off x="762744" y="1104323"/>
            <a:ext cx="1771189" cy="1169551"/>
          </a:xfrm>
          <a:prstGeom prst="rect">
            <a:avLst/>
          </a:prstGeom>
          <a:noFill/>
        </p:spPr>
        <p:txBody>
          <a:bodyPr wrap="square" rtlCol="0">
            <a:spAutoFit/>
          </a:bodyPr>
          <a:lstStyle/>
          <a:p>
            <a:r>
              <a:rPr lang="es-MX" sz="1400" dirty="0">
                <a:solidFill>
                  <a:srgbClr val="7F7F7F"/>
                </a:solidFill>
                <a:latin typeface="Calibri" panose="020F0502020204030204" pitchFamily="34" charset="0"/>
                <a:cs typeface="Calibri" panose="020F0502020204030204" pitchFamily="34" charset="0"/>
              </a:rPr>
              <a:t>La o el aspirante registra a sus Auxiliares/Gestores que ya fueron validados por el IEE</a:t>
            </a:r>
          </a:p>
        </p:txBody>
      </p:sp>
      <p:sp>
        <p:nvSpPr>
          <p:cNvPr id="28" name="CuadroTexto 27">
            <a:extLst>
              <a:ext uri="{FF2B5EF4-FFF2-40B4-BE49-F238E27FC236}">
                <a16:creationId xmlns:a16="http://schemas.microsoft.com/office/drawing/2014/main" id="{3557A29A-DF7A-47E5-A6FF-C601E36CA072}"/>
              </a:ext>
            </a:extLst>
          </p:cNvPr>
          <p:cNvSpPr txBox="1"/>
          <p:nvPr/>
        </p:nvSpPr>
        <p:spPr>
          <a:xfrm>
            <a:off x="272556" y="3941219"/>
            <a:ext cx="11646888" cy="2009061"/>
          </a:xfrm>
          <a:prstGeom prst="roundRect">
            <a:avLst/>
          </a:prstGeom>
          <a:solidFill>
            <a:srgbClr val="FFF2CC"/>
          </a:solidFill>
          <a:ln>
            <a:solidFill>
              <a:srgbClr val="FFF2CC"/>
            </a:solidFill>
          </a:ln>
        </p:spPr>
        <p:txBody>
          <a:bodyPr wrap="square" numCol="1">
            <a:spAutoFit/>
          </a:bodyPr>
          <a:lstStyle/>
          <a:p>
            <a:r>
              <a:rPr lang="es-MX" sz="1400" dirty="0">
                <a:solidFill>
                  <a:srgbClr val="977563"/>
                </a:solidFill>
                <a:latin typeface="Calibri" panose="020F0502020204030204" pitchFamily="34" charset="0"/>
                <a:cs typeface="Calibri" panose="020F0502020204030204" pitchFamily="34" charset="0"/>
              </a:rPr>
              <a:t>La o el aspirante deberá:</a:t>
            </a:r>
          </a:p>
          <a:p>
            <a:pPr marL="285750" indent="-285750" algn="just">
              <a:buFont typeface="Arial" panose="020B0604020202020204" pitchFamily="34" charset="0"/>
              <a:buChar char="•"/>
            </a:pPr>
            <a:r>
              <a:rPr lang="es-MX" sz="1400" dirty="0">
                <a:solidFill>
                  <a:srgbClr val="977563"/>
                </a:solidFill>
                <a:latin typeface="Calibri" panose="020F0502020204030204" pitchFamily="34" charset="0"/>
                <a:cs typeface="Calibri" panose="020F0502020204030204" pitchFamily="34" charset="0"/>
              </a:rPr>
              <a:t>Informar a sus auxiliares la importancia de la protección de los datos personales de las y los ciudadanos que brinden su apoyo y el uso de ellos exclusivamente para los fines para los que fueron recabados. </a:t>
            </a:r>
          </a:p>
          <a:p>
            <a:pPr marL="285750" indent="-285750">
              <a:buFont typeface="Arial" panose="020B0604020202020204" pitchFamily="34" charset="0"/>
              <a:buChar char="•"/>
            </a:pPr>
            <a:r>
              <a:rPr lang="es-MX" sz="1400" dirty="0">
                <a:solidFill>
                  <a:srgbClr val="977563"/>
                </a:solidFill>
                <a:latin typeface="Calibri" panose="020F0502020204030204" pitchFamily="34" charset="0"/>
                <a:cs typeface="Calibri" panose="020F0502020204030204" pitchFamily="34" charset="0"/>
              </a:rPr>
              <a:t>Generar un Aviso de Privacidad para la protección de datos personales por el uso del sistema informático, el cual deberá remitir al IEE.</a:t>
            </a:r>
          </a:p>
          <a:p>
            <a:pPr marL="285750" indent="-285750" algn="just">
              <a:buFont typeface="Arial" panose="020B0604020202020204" pitchFamily="34" charset="0"/>
              <a:buChar char="•"/>
            </a:pPr>
            <a:r>
              <a:rPr lang="es-MX" sz="1400" dirty="0">
                <a:solidFill>
                  <a:srgbClr val="977563"/>
                </a:solidFill>
                <a:latin typeface="Calibri" panose="020F0502020204030204" pitchFamily="34" charset="0"/>
                <a:cs typeface="Calibri" panose="020F0502020204030204" pitchFamily="34" charset="0"/>
              </a:rPr>
              <a:t>Resguardar una fotocopia de la CPV de cada auxiliar, una carta responsiva firmada por cada uno de éstos en donde manifiesten tener conocimiento de las obligaciones sobre el tratamiento de los datos personales recabados y una carta firmada de aceptación de recibir notificaciones vía correo electrónico en relación con los procedimientos establecidos en los Lineamientos*. </a:t>
            </a:r>
            <a:r>
              <a:rPr lang="es-MX" sz="1400" baseline="30000" dirty="0">
                <a:solidFill>
                  <a:srgbClr val="977563"/>
                </a:solidFill>
                <a:latin typeface="Calibri" panose="020F0502020204030204" pitchFamily="34" charset="0"/>
                <a:cs typeface="Calibri" panose="020F0502020204030204" pitchFamily="34" charset="0"/>
              </a:rPr>
              <a:t>4 </a:t>
            </a:r>
            <a:endParaRPr lang="es-MX" sz="1400" dirty="0">
              <a:solidFill>
                <a:srgbClr val="977563"/>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s-MX" sz="1400" dirty="0">
              <a:solidFill>
                <a:srgbClr val="97756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8573105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n 15"/>
          <p:cNvPicPr/>
          <p:nvPr/>
        </p:nvPicPr>
        <p:blipFill>
          <a:blip r:embed="rId2"/>
          <a:stretch/>
        </p:blipFill>
        <p:spPr>
          <a:xfrm>
            <a:off x="10554120" y="216720"/>
            <a:ext cx="1356120" cy="825480"/>
          </a:xfrm>
          <a:prstGeom prst="rect">
            <a:avLst/>
          </a:prstGeom>
          <a:ln>
            <a:noFill/>
          </a:ln>
        </p:spPr>
      </p:pic>
      <p:pic>
        <p:nvPicPr>
          <p:cNvPr id="16" name="Gráfico 15">
            <a:extLst>
              <a:ext uri="{FF2B5EF4-FFF2-40B4-BE49-F238E27FC236}">
                <a16:creationId xmlns:a16="http://schemas.microsoft.com/office/drawing/2014/main" id="{251272B1-5FA6-4522-83B1-A72C13E874C9}"/>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 uri="{837473B0-CC2E-450A-ABE3-18F120FF3D39}">
                <a1611:picAttrSrcUrl xmlns:a1611="http://schemas.microsoft.com/office/drawing/2016/11/main" r:id="rId5"/>
              </a:ext>
            </a:extLst>
          </a:blip>
          <a:stretch>
            <a:fillRect/>
          </a:stretch>
        </p:blipFill>
        <p:spPr>
          <a:xfrm rot="455445">
            <a:off x="84950" y="9875"/>
            <a:ext cx="2939954" cy="2945130"/>
          </a:xfrm>
          <a:prstGeom prst="rect">
            <a:avLst/>
          </a:prstGeom>
        </p:spPr>
      </p:pic>
      <p:sp>
        <p:nvSpPr>
          <p:cNvPr id="17" name="CuadroTexto 16">
            <a:extLst>
              <a:ext uri="{FF2B5EF4-FFF2-40B4-BE49-F238E27FC236}">
                <a16:creationId xmlns:a16="http://schemas.microsoft.com/office/drawing/2014/main" id="{A3A00205-0058-4655-AE4D-F1BFB6D78BD4}"/>
              </a:ext>
            </a:extLst>
          </p:cNvPr>
          <p:cNvSpPr txBox="1"/>
          <p:nvPr/>
        </p:nvSpPr>
        <p:spPr>
          <a:xfrm>
            <a:off x="865387" y="1006128"/>
            <a:ext cx="1584176" cy="973110"/>
          </a:xfrm>
          <a:prstGeom prst="rect">
            <a:avLst/>
          </a:prstGeom>
          <a:noFill/>
        </p:spPr>
        <p:txBody>
          <a:bodyPr wrap="square">
            <a:spAutoFit/>
          </a:bodyPr>
          <a:lstStyle/>
          <a:p>
            <a:r>
              <a:rPr lang="es-MX" sz="1400" dirty="0">
                <a:solidFill>
                  <a:srgbClr val="7F7F7F"/>
                </a:solidFill>
                <a:latin typeface="Calibri" panose="020F0502020204030204" pitchFamily="34" charset="0"/>
                <a:cs typeface="Calibri" panose="020F0502020204030204" pitchFamily="34" charset="0"/>
              </a:rPr>
              <a:t>El auxiliar/Gestor capta el apoyo ciudadano mediante la App</a:t>
            </a:r>
          </a:p>
        </p:txBody>
      </p:sp>
      <p:sp>
        <p:nvSpPr>
          <p:cNvPr id="23" name="CuadroTexto 22">
            <a:extLst>
              <a:ext uri="{FF2B5EF4-FFF2-40B4-BE49-F238E27FC236}">
                <a16:creationId xmlns:a16="http://schemas.microsoft.com/office/drawing/2014/main" id="{3C6BA947-41B6-44ED-929A-E4D33B88E725}"/>
              </a:ext>
            </a:extLst>
          </p:cNvPr>
          <p:cNvSpPr txBox="1"/>
          <p:nvPr/>
        </p:nvSpPr>
        <p:spPr>
          <a:xfrm>
            <a:off x="1352152" y="647486"/>
            <a:ext cx="305323" cy="461665"/>
          </a:xfrm>
          <a:prstGeom prst="rect">
            <a:avLst/>
          </a:prstGeom>
          <a:noFill/>
        </p:spPr>
        <p:txBody>
          <a:bodyPr wrap="square" rtlCol="0">
            <a:spAutoFit/>
          </a:bodyPr>
          <a:lstStyle/>
          <a:p>
            <a:r>
              <a:rPr lang="es-MX" sz="2400" b="1" dirty="0">
                <a:solidFill>
                  <a:srgbClr val="7F7F7F"/>
                </a:solidFill>
                <a:latin typeface="Calibri" panose="020F0502020204030204" pitchFamily="34" charset="0"/>
                <a:cs typeface="Calibri" panose="020F0502020204030204" pitchFamily="34" charset="0"/>
              </a:rPr>
              <a:t>4</a:t>
            </a:r>
          </a:p>
        </p:txBody>
      </p:sp>
      <p:pic>
        <p:nvPicPr>
          <p:cNvPr id="12" name="Imagen 3" descr="Interfaz de usuario gráfica, Aplicación, Teams&#10;&#10;Descripción generada automáticamente">
            <a:extLst>
              <a:ext uri="{FF2B5EF4-FFF2-40B4-BE49-F238E27FC236}">
                <a16:creationId xmlns:a16="http://schemas.microsoft.com/office/drawing/2014/main" id="{19FBC065-23D9-4AE6-B7F6-2F795D1EED61}"/>
              </a:ext>
            </a:extLst>
          </p:cNvPr>
          <p:cNvPicPr>
            <a:picLocks noChangeAspect="1"/>
          </p:cNvPicPr>
          <p:nvPr/>
        </p:nvPicPr>
        <p:blipFill>
          <a:blip r:embed="rId6"/>
          <a:stretch>
            <a:fillRect/>
          </a:stretch>
        </p:blipFill>
        <p:spPr>
          <a:xfrm>
            <a:off x="172540" y="2924944"/>
            <a:ext cx="11887199" cy="3182609"/>
          </a:xfrm>
          <a:prstGeom prst="rect">
            <a:avLst/>
          </a:prstGeom>
        </p:spPr>
      </p:pic>
      <p:sp>
        <p:nvSpPr>
          <p:cNvPr id="13" name="CustomShape 3">
            <a:extLst>
              <a:ext uri="{FF2B5EF4-FFF2-40B4-BE49-F238E27FC236}">
                <a16:creationId xmlns:a16="http://schemas.microsoft.com/office/drawing/2014/main" id="{1523EF43-DD45-43D6-A011-12B411E8AF55}"/>
              </a:ext>
            </a:extLst>
          </p:cNvPr>
          <p:cNvSpPr/>
          <p:nvPr/>
        </p:nvSpPr>
        <p:spPr>
          <a:xfrm>
            <a:off x="0" y="6428567"/>
            <a:ext cx="7905600" cy="42943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es-MX" sz="1100" b="0" strike="noStrike" spc="-1" dirty="0">
                <a:solidFill>
                  <a:srgbClr val="7F7F7F"/>
                </a:solidFill>
                <a:latin typeface="Calibri"/>
              </a:rPr>
              <a:t>Art. 216 LEECH, </a:t>
            </a:r>
            <a:r>
              <a:rPr lang="es-ES" sz="1100" spc="-1" dirty="0">
                <a:solidFill>
                  <a:srgbClr val="7F7F7F"/>
                </a:solidFill>
                <a:latin typeface="Calibri"/>
              </a:rPr>
              <a:t>IEE/CE54/2020 </a:t>
            </a:r>
            <a:r>
              <a:rPr lang="es-ES" sz="1100" dirty="0">
                <a:solidFill>
                  <a:srgbClr val="7F7F7F"/>
                </a:solidFill>
              </a:rPr>
              <a:t> “</a:t>
            </a:r>
            <a:r>
              <a:rPr lang="es-ES" sz="1100" spc="-1" dirty="0">
                <a:solidFill>
                  <a:srgbClr val="7F7F7F"/>
                </a:solidFill>
                <a:latin typeface="Calibri"/>
              </a:rPr>
              <a:t>Acuerdo del Consejo Estatal del Instituto Estatal Electoral de Chihuahua, por el que se aprueba el Plan Integral y el Calendario del Proceso Electoral Local 2020-2021”.</a:t>
            </a:r>
            <a:r>
              <a:rPr lang="es-MX" sz="1100" b="0" strike="noStrike" spc="-1" dirty="0">
                <a:solidFill>
                  <a:srgbClr val="7F7F7F"/>
                </a:solidFill>
                <a:latin typeface="Calibri"/>
              </a:rPr>
              <a:t> </a:t>
            </a:r>
            <a:endParaRPr lang="es-MX" sz="1100" b="0" strike="noStrike" spc="-1" dirty="0">
              <a:solidFill>
                <a:srgbClr val="7F7F7F"/>
              </a:solidFill>
              <a:latin typeface="Arial"/>
            </a:endParaRPr>
          </a:p>
        </p:txBody>
      </p:sp>
      <p:sp>
        <p:nvSpPr>
          <p:cNvPr id="14" name="CuadroTexto 13">
            <a:extLst>
              <a:ext uri="{FF2B5EF4-FFF2-40B4-BE49-F238E27FC236}">
                <a16:creationId xmlns:a16="http://schemas.microsoft.com/office/drawing/2014/main" id="{CC36F363-3844-4EBE-BAB4-EB9A4456F1DC}"/>
              </a:ext>
            </a:extLst>
          </p:cNvPr>
          <p:cNvSpPr txBox="1"/>
          <p:nvPr/>
        </p:nvSpPr>
        <p:spPr>
          <a:xfrm>
            <a:off x="3287688" y="660986"/>
            <a:ext cx="4423072" cy="1055608"/>
          </a:xfrm>
          <a:prstGeom prst="roundRect">
            <a:avLst/>
          </a:prstGeom>
          <a:noFill/>
          <a:ln>
            <a:solidFill>
              <a:srgbClr val="FFF2CC"/>
            </a:solidFill>
          </a:ln>
        </p:spPr>
        <p:txBody>
          <a:bodyPr wrap="square" numCol="1">
            <a:spAutoFit/>
          </a:bodyPr>
          <a:lstStyle/>
          <a:p>
            <a:pPr algn="just"/>
            <a:r>
              <a:rPr lang="es-MX" sz="1400" dirty="0">
                <a:solidFill>
                  <a:srgbClr val="7F7F7F"/>
                </a:solidFill>
                <a:latin typeface="Calibri" panose="020F0502020204030204" pitchFamily="34" charset="0"/>
                <a:cs typeface="Calibri" panose="020F0502020204030204" pitchFamily="34" charset="0"/>
              </a:rPr>
              <a:t>Una vez registrados los auxiliares por la o el aspirante, recibirán en el correo electrónico proporcionado para su registro, su confirmación de alta y la información correspondiente para el acceso a la aplicación móvil.</a:t>
            </a:r>
            <a:r>
              <a:rPr lang="es-MX" sz="1400" baseline="30000" dirty="0">
                <a:solidFill>
                  <a:srgbClr val="7F7F7F"/>
                </a:solidFill>
                <a:latin typeface="Calibri" panose="020F0502020204030204" pitchFamily="34" charset="0"/>
                <a:cs typeface="Calibri" panose="020F0502020204030204" pitchFamily="34" charset="0"/>
              </a:rPr>
              <a:t> </a:t>
            </a:r>
            <a:endParaRPr lang="es-MX" sz="1400" dirty="0">
              <a:solidFill>
                <a:srgbClr val="7F7F7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7339727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7159D13B-BC4D-46F0-921A-136A61C10E3A}"/>
              </a:ext>
            </a:extLst>
          </p:cNvPr>
          <p:cNvSpPr/>
          <p:nvPr/>
        </p:nvSpPr>
        <p:spPr>
          <a:xfrm>
            <a:off x="0" y="-169965"/>
            <a:ext cx="12192000" cy="1412776"/>
          </a:xfrm>
          <a:prstGeom prst="rect">
            <a:avLst/>
          </a:prstGeom>
          <a:solidFill>
            <a:srgbClr val="E37E77"/>
          </a:solidFill>
          <a:ln>
            <a:solidFill>
              <a:srgbClr val="E3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61" name="Imagen 15"/>
          <p:cNvPicPr/>
          <p:nvPr/>
        </p:nvPicPr>
        <p:blipFill>
          <a:blip r:embed="rId2"/>
          <a:stretch/>
        </p:blipFill>
        <p:spPr>
          <a:xfrm>
            <a:off x="10554120" y="216720"/>
            <a:ext cx="1356120" cy="825480"/>
          </a:xfrm>
          <a:prstGeom prst="rect">
            <a:avLst/>
          </a:prstGeom>
          <a:ln>
            <a:noFill/>
          </a:ln>
        </p:spPr>
      </p:pic>
      <p:sp>
        <p:nvSpPr>
          <p:cNvPr id="10" name="CuadroTexto 9">
            <a:extLst>
              <a:ext uri="{FF2B5EF4-FFF2-40B4-BE49-F238E27FC236}">
                <a16:creationId xmlns:a16="http://schemas.microsoft.com/office/drawing/2014/main" id="{55AEA6A6-7FEC-402C-9F39-E8B1C6807754}"/>
              </a:ext>
            </a:extLst>
          </p:cNvPr>
          <p:cNvSpPr txBox="1"/>
          <p:nvPr/>
        </p:nvSpPr>
        <p:spPr>
          <a:xfrm>
            <a:off x="118745" y="114087"/>
            <a:ext cx="9852602" cy="954107"/>
          </a:xfrm>
          <a:prstGeom prst="rect">
            <a:avLst/>
          </a:prstGeom>
          <a:noFill/>
        </p:spPr>
        <p:txBody>
          <a:bodyPr wrap="square" rtlCol="0">
            <a:spAutoFit/>
          </a:bodyPr>
          <a:lstStyle/>
          <a:p>
            <a:r>
              <a:rPr lang="es-MX" sz="3200" dirty="0">
                <a:solidFill>
                  <a:srgbClr val="FEF6F0"/>
                </a:solidFill>
                <a:latin typeface="ADAM.CG PRO" charset="0"/>
              </a:rPr>
              <a:t>Uso del Portal Web</a:t>
            </a:r>
          </a:p>
          <a:p>
            <a:endParaRPr lang="es-ES_tradnl" sz="2400" dirty="0">
              <a:solidFill>
                <a:srgbClr val="FEF6F0"/>
              </a:solidFill>
              <a:latin typeface="ADAM.CG PRO" charset="0"/>
              <a:ea typeface="ADAM.CG PRO" charset="0"/>
              <a:cs typeface="ADAM.CG PRO" charset="0"/>
            </a:endParaRPr>
          </a:p>
        </p:txBody>
      </p:sp>
      <p:sp>
        <p:nvSpPr>
          <p:cNvPr id="9" name="CuadroTexto 8">
            <a:extLst>
              <a:ext uri="{FF2B5EF4-FFF2-40B4-BE49-F238E27FC236}">
                <a16:creationId xmlns:a16="http://schemas.microsoft.com/office/drawing/2014/main" id="{5645A78B-3DC4-44D8-85B7-32A52E1584F2}"/>
              </a:ext>
            </a:extLst>
          </p:cNvPr>
          <p:cNvSpPr txBox="1"/>
          <p:nvPr/>
        </p:nvSpPr>
        <p:spPr>
          <a:xfrm>
            <a:off x="360056" y="1526863"/>
            <a:ext cx="6123214" cy="2553891"/>
          </a:xfrm>
          <a:prstGeom prst="roundRect">
            <a:avLst/>
          </a:prstGeom>
          <a:noFill/>
          <a:ln w="12700">
            <a:solidFill>
              <a:srgbClr val="E37E77"/>
            </a:solidFill>
          </a:ln>
        </p:spPr>
        <p:txBody>
          <a:bodyPr wrap="square">
            <a:spAutoFit/>
          </a:bodyPr>
          <a:lstStyle/>
          <a:p>
            <a:pPr algn="just"/>
            <a:r>
              <a:rPr lang="es-MX" dirty="0">
                <a:solidFill>
                  <a:srgbClr val="7F7F7F"/>
                </a:solidFill>
                <a:latin typeface="Calibri" panose="020F0502020204030204" pitchFamily="34" charset="0"/>
                <a:cs typeface="Calibri" panose="020F0502020204030204" pitchFamily="34" charset="0"/>
              </a:rPr>
              <a:t>Una vez obtenida la calidad de aspirante, el IEE realizará el registro de la o el aspirante en el Portal web, posterior a ello se enviará a la cuenta de correo electrónico que proporcionó la o el aspirante la confirmación de su registro de alta en el mismo, la cual tendrá su número de identificación (Id Solicitante), para que pueda ingresar por medio de su cuenta de correo electrónico (Facebook o Google) a la liga del Portal web.</a:t>
            </a:r>
          </a:p>
        </p:txBody>
      </p:sp>
      <p:sp>
        <p:nvSpPr>
          <p:cNvPr id="11" name="CuadroTexto 10">
            <a:extLst>
              <a:ext uri="{FF2B5EF4-FFF2-40B4-BE49-F238E27FC236}">
                <a16:creationId xmlns:a16="http://schemas.microsoft.com/office/drawing/2014/main" id="{A98453C6-4511-4392-9E56-2214FE7178EB}"/>
              </a:ext>
            </a:extLst>
          </p:cNvPr>
          <p:cNvSpPr txBox="1"/>
          <p:nvPr/>
        </p:nvSpPr>
        <p:spPr>
          <a:xfrm>
            <a:off x="2063552" y="4412024"/>
            <a:ext cx="9363574" cy="2247424"/>
          </a:xfrm>
          <a:prstGeom prst="roundRect">
            <a:avLst/>
          </a:prstGeom>
          <a:noFill/>
          <a:ln w="12700">
            <a:solidFill>
              <a:srgbClr val="E37E77"/>
            </a:solidFill>
          </a:ln>
        </p:spPr>
        <p:txBody>
          <a:bodyPr wrap="square">
            <a:spAutoFit/>
          </a:bodyPr>
          <a:lstStyle/>
          <a:p>
            <a:pPr algn="just"/>
            <a:r>
              <a:rPr lang="es-MX" dirty="0">
                <a:solidFill>
                  <a:srgbClr val="7F7F7F"/>
                </a:solidFill>
                <a:latin typeface="Calibri" panose="020F0502020204030204" pitchFamily="34" charset="0"/>
                <a:cs typeface="Calibri" panose="020F0502020204030204" pitchFamily="34" charset="0"/>
              </a:rPr>
              <a:t>La o el aspirante podrá hacer uso del Portal web de la APP para: </a:t>
            </a:r>
          </a:p>
          <a:p>
            <a:pPr marL="342900" indent="-342900" algn="just">
              <a:buAutoNum type="alphaUcPeriod"/>
            </a:pPr>
            <a:r>
              <a:rPr lang="es-MX" b="1" dirty="0">
                <a:solidFill>
                  <a:srgbClr val="7F7F7F"/>
                </a:solidFill>
                <a:latin typeface="Calibri" panose="020F0502020204030204" pitchFamily="34" charset="0"/>
                <a:cs typeface="Calibri" panose="020F0502020204030204" pitchFamily="34" charset="0"/>
              </a:rPr>
              <a:t>Administrar sus Auxiliares</a:t>
            </a:r>
            <a:r>
              <a:rPr lang="es-MX" dirty="0">
                <a:solidFill>
                  <a:srgbClr val="7F7F7F"/>
                </a:solidFill>
                <a:latin typeface="Calibri" panose="020F0502020204030204" pitchFamily="34" charset="0"/>
                <a:cs typeface="Calibri" panose="020F0502020204030204" pitchFamily="34" charset="0"/>
              </a:rPr>
              <a:t>, darlos de alta y de baja de los ciudadanos que serán los usuarios de la Aplicación Móvil. </a:t>
            </a:r>
          </a:p>
          <a:p>
            <a:pPr marL="342900" indent="-342900" algn="just">
              <a:buAutoNum type="alphaUcPeriod"/>
            </a:pPr>
            <a:r>
              <a:rPr lang="es-MX" b="1" dirty="0">
                <a:solidFill>
                  <a:srgbClr val="7F7F7F"/>
                </a:solidFill>
                <a:latin typeface="Calibri" panose="020F0502020204030204" pitchFamily="34" charset="0"/>
                <a:cs typeface="Calibri" panose="020F0502020204030204" pitchFamily="34" charset="0"/>
              </a:rPr>
              <a:t>Consultar la información preliminar de los apoyos ciudadanos </a:t>
            </a:r>
            <a:r>
              <a:rPr lang="es-MX" dirty="0">
                <a:solidFill>
                  <a:srgbClr val="7F7F7F"/>
                </a:solidFill>
                <a:latin typeface="Calibri" panose="020F0502020204030204" pitchFamily="34" charset="0"/>
                <a:cs typeface="Calibri" panose="020F0502020204030204" pitchFamily="34" charset="0"/>
              </a:rPr>
              <a:t>que fueron emitidos al Aspirante y captados por el Auxiliar debidamente autorizado por el Aspirante, o en caso de que el IEE ingrese registros por el método de captura manual sustentado bajo el régimen de excepción, y consultar los reportes correspondientes. </a:t>
            </a:r>
          </a:p>
        </p:txBody>
      </p:sp>
    </p:spTree>
    <p:extLst>
      <p:ext uri="{BB962C8B-B14F-4D97-AF65-F5344CB8AC3E}">
        <p14:creationId xmlns:p14="http://schemas.microsoft.com/office/powerpoint/2010/main" val="394851597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Imagen 15"/>
          <p:cNvPicPr/>
          <p:nvPr/>
        </p:nvPicPr>
        <p:blipFill>
          <a:blip r:embed="rId2"/>
          <a:stretch/>
        </p:blipFill>
        <p:spPr>
          <a:xfrm>
            <a:off x="10554120" y="216720"/>
            <a:ext cx="1356120" cy="825480"/>
          </a:xfrm>
          <a:prstGeom prst="rect">
            <a:avLst/>
          </a:prstGeom>
          <a:ln>
            <a:noFill/>
          </a:ln>
        </p:spPr>
      </p:pic>
      <p:sp>
        <p:nvSpPr>
          <p:cNvPr id="2" name="CuadroTexto 1"/>
          <p:cNvSpPr txBox="1"/>
          <p:nvPr/>
        </p:nvSpPr>
        <p:spPr>
          <a:xfrm>
            <a:off x="-20623" y="13590"/>
            <a:ext cx="8888447" cy="738664"/>
          </a:xfrm>
          <a:prstGeom prst="rect">
            <a:avLst/>
          </a:prstGeom>
          <a:noFill/>
        </p:spPr>
        <p:txBody>
          <a:bodyPr wrap="square" rtlCol="0">
            <a:spAutoFit/>
          </a:bodyPr>
          <a:lstStyle/>
          <a:p>
            <a:r>
              <a:rPr lang="es-MX" sz="2400" dirty="0">
                <a:solidFill>
                  <a:srgbClr val="E37E77"/>
                </a:solidFill>
                <a:latin typeface="ADAM.CG PRO" charset="0"/>
                <a:ea typeface="ADAM.CG PRO" charset="0"/>
                <a:cs typeface="ADAM.CG PRO" charset="0"/>
              </a:rPr>
              <a:t>Instalación de la aplicación móvil en el dispositivo.</a:t>
            </a:r>
          </a:p>
          <a:p>
            <a:endParaRPr lang="es-ES_tradnl" dirty="0">
              <a:solidFill>
                <a:srgbClr val="E37E77"/>
              </a:solidFill>
              <a:latin typeface="ADAM.CG PRO" charset="0"/>
              <a:ea typeface="ADAM.CG PRO" charset="0"/>
              <a:cs typeface="ADAM.CG PRO" charset="0"/>
            </a:endParaRPr>
          </a:p>
        </p:txBody>
      </p:sp>
      <p:sp>
        <p:nvSpPr>
          <p:cNvPr id="9" name="Marcador de contenido 2">
            <a:extLst>
              <a:ext uri="{FF2B5EF4-FFF2-40B4-BE49-F238E27FC236}">
                <a16:creationId xmlns:a16="http://schemas.microsoft.com/office/drawing/2014/main" id="{7F9D7A5F-C9AA-4253-8EA1-8D776AA28130}"/>
              </a:ext>
            </a:extLst>
          </p:cNvPr>
          <p:cNvSpPr txBox="1">
            <a:spLocks/>
          </p:cNvSpPr>
          <p:nvPr/>
        </p:nvSpPr>
        <p:spPr>
          <a:xfrm>
            <a:off x="-69835" y="4155207"/>
            <a:ext cx="2389248" cy="66892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2000" dirty="0">
                <a:solidFill>
                  <a:srgbClr val="7F7F7F"/>
                </a:solidFill>
                <a:latin typeface="Calibri" panose="020F0502020204030204" pitchFamily="34" charset="0"/>
                <a:ea typeface="Raleway" charset="0"/>
                <a:cs typeface="Calibri" panose="020F0502020204030204" pitchFamily="34" charset="0"/>
              </a:rPr>
              <a:t>Busca la APP “</a:t>
            </a:r>
            <a:r>
              <a:rPr lang="es-MX" sz="2000" b="1" dirty="0">
                <a:solidFill>
                  <a:srgbClr val="7F7F7F"/>
                </a:solidFill>
                <a:latin typeface="Calibri" panose="020F0502020204030204" pitchFamily="34" charset="0"/>
                <a:ea typeface="Raleway" charset="0"/>
                <a:cs typeface="Calibri" panose="020F0502020204030204" pitchFamily="34" charset="0"/>
              </a:rPr>
              <a:t>Apoyo Ciudadano – INE</a:t>
            </a:r>
            <a:r>
              <a:rPr lang="es-MX" sz="2000" dirty="0">
                <a:solidFill>
                  <a:srgbClr val="7F7F7F"/>
                </a:solidFill>
                <a:latin typeface="Calibri" panose="020F0502020204030204" pitchFamily="34" charset="0"/>
                <a:ea typeface="Raleway" charset="0"/>
                <a:cs typeface="Calibri" panose="020F0502020204030204" pitchFamily="34" charset="0"/>
              </a:rPr>
              <a:t>”</a:t>
            </a:r>
          </a:p>
        </p:txBody>
      </p:sp>
      <p:sp>
        <p:nvSpPr>
          <p:cNvPr id="11" name="Marcador de contenido 2">
            <a:extLst>
              <a:ext uri="{FF2B5EF4-FFF2-40B4-BE49-F238E27FC236}">
                <a16:creationId xmlns:a16="http://schemas.microsoft.com/office/drawing/2014/main" id="{1B104DBF-8461-4775-9EFF-C784AA912FB7}"/>
              </a:ext>
            </a:extLst>
          </p:cNvPr>
          <p:cNvSpPr txBox="1">
            <a:spLocks/>
          </p:cNvSpPr>
          <p:nvPr/>
        </p:nvSpPr>
        <p:spPr>
          <a:xfrm>
            <a:off x="2201589" y="4121156"/>
            <a:ext cx="2360296" cy="64500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MX" sz="2000" dirty="0">
              <a:solidFill>
                <a:srgbClr val="7F7F7F"/>
              </a:solidFill>
              <a:latin typeface="Calibri" panose="020F0502020204030204" pitchFamily="34" charset="0"/>
              <a:ea typeface="Raleway" charset="0"/>
              <a:cs typeface="Calibri" panose="020F0502020204030204" pitchFamily="34" charset="0"/>
            </a:endParaRPr>
          </a:p>
          <a:p>
            <a:pPr marL="457200" indent="-457200">
              <a:buFont typeface="+mj-lt"/>
              <a:buAutoNum type="arabicPeriod"/>
            </a:pPr>
            <a:endParaRPr lang="es-MX" sz="2000" dirty="0">
              <a:solidFill>
                <a:srgbClr val="7F7F7F"/>
              </a:solidFill>
              <a:latin typeface="Calibri" panose="020F0502020204030204" pitchFamily="34" charset="0"/>
              <a:ea typeface="Raleway" charset="0"/>
              <a:cs typeface="Calibri" panose="020F0502020204030204" pitchFamily="34" charset="0"/>
            </a:endParaRPr>
          </a:p>
          <a:p>
            <a:pPr algn="ctr"/>
            <a:r>
              <a:rPr lang="es-MX" sz="2000" dirty="0">
                <a:solidFill>
                  <a:srgbClr val="7F7F7F"/>
                </a:solidFill>
                <a:latin typeface="Calibri" panose="020F0502020204030204" pitchFamily="34" charset="0"/>
                <a:ea typeface="Raleway" charset="0"/>
                <a:cs typeface="Calibri" panose="020F0502020204030204" pitchFamily="34" charset="0"/>
              </a:rPr>
              <a:t>Ingresa a Play Store (Android)</a:t>
            </a:r>
          </a:p>
        </p:txBody>
      </p:sp>
      <p:pic>
        <p:nvPicPr>
          <p:cNvPr id="12" name="Imagen 11">
            <a:extLst>
              <a:ext uri="{FF2B5EF4-FFF2-40B4-BE49-F238E27FC236}">
                <a16:creationId xmlns:a16="http://schemas.microsoft.com/office/drawing/2014/main" id="{93417FE6-C7C7-4E75-9143-FE5B7E0016E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p:blipFill>
        <p:spPr>
          <a:xfrm>
            <a:off x="4867910" y="1887430"/>
            <a:ext cx="1355789" cy="2743106"/>
          </a:xfrm>
          <a:prstGeom prst="rect">
            <a:avLst/>
          </a:prstGeom>
        </p:spPr>
      </p:pic>
      <p:sp>
        <p:nvSpPr>
          <p:cNvPr id="13" name="Marcador de contenido 2">
            <a:extLst>
              <a:ext uri="{FF2B5EF4-FFF2-40B4-BE49-F238E27FC236}">
                <a16:creationId xmlns:a16="http://schemas.microsoft.com/office/drawing/2014/main" id="{FD26C10D-BD2F-4888-B31C-F662118974D0}"/>
              </a:ext>
            </a:extLst>
          </p:cNvPr>
          <p:cNvSpPr txBox="1">
            <a:spLocks/>
          </p:cNvSpPr>
          <p:nvPr/>
        </p:nvSpPr>
        <p:spPr>
          <a:xfrm>
            <a:off x="4367808" y="4093579"/>
            <a:ext cx="2208399" cy="7007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s-MX" sz="2000" dirty="0">
              <a:solidFill>
                <a:srgbClr val="7F7F7F"/>
              </a:solidFill>
              <a:latin typeface="Calibri" panose="020F0502020204030204" pitchFamily="34" charset="0"/>
              <a:ea typeface="Raleway" charset="0"/>
              <a:cs typeface="Calibri" panose="020F0502020204030204" pitchFamily="34" charset="0"/>
            </a:endParaRPr>
          </a:p>
          <a:p>
            <a:pPr marL="457200" indent="-457200">
              <a:buFont typeface="+mj-lt"/>
              <a:buAutoNum type="arabicPeriod"/>
            </a:pPr>
            <a:endParaRPr lang="es-MX" sz="2000" dirty="0">
              <a:solidFill>
                <a:srgbClr val="7F7F7F"/>
              </a:solidFill>
              <a:latin typeface="Calibri" panose="020F0502020204030204" pitchFamily="34" charset="0"/>
              <a:ea typeface="Raleway" charset="0"/>
              <a:cs typeface="Calibri" panose="020F0502020204030204" pitchFamily="34" charset="0"/>
            </a:endParaRPr>
          </a:p>
          <a:p>
            <a:pPr algn="ctr"/>
            <a:r>
              <a:rPr lang="es-MX" sz="2000" dirty="0">
                <a:solidFill>
                  <a:srgbClr val="7F7F7F"/>
                </a:solidFill>
                <a:latin typeface="Calibri" panose="020F0502020204030204" pitchFamily="34" charset="0"/>
                <a:ea typeface="Raleway" charset="0"/>
                <a:cs typeface="Calibri" panose="020F0502020204030204" pitchFamily="34" charset="0"/>
              </a:rPr>
              <a:t>Ingresa a APP Store (IOS)</a:t>
            </a:r>
          </a:p>
        </p:txBody>
      </p:sp>
      <p:sp>
        <p:nvSpPr>
          <p:cNvPr id="14" name="Marcador de contenido 2">
            <a:extLst>
              <a:ext uri="{FF2B5EF4-FFF2-40B4-BE49-F238E27FC236}">
                <a16:creationId xmlns:a16="http://schemas.microsoft.com/office/drawing/2014/main" id="{6CFF63F9-6588-486B-92AE-6EBE06594DE3}"/>
              </a:ext>
            </a:extLst>
          </p:cNvPr>
          <p:cNvSpPr txBox="1">
            <a:spLocks/>
          </p:cNvSpPr>
          <p:nvPr/>
        </p:nvSpPr>
        <p:spPr>
          <a:xfrm>
            <a:off x="7146885" y="4766162"/>
            <a:ext cx="1460466" cy="64804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MX" sz="2000" dirty="0">
                <a:solidFill>
                  <a:srgbClr val="7F7F7F"/>
                </a:solidFill>
                <a:latin typeface="Calibri" panose="020F0502020204030204" pitchFamily="34" charset="0"/>
                <a:ea typeface="Raleway" charset="0"/>
                <a:cs typeface="Calibri" panose="020F0502020204030204" pitchFamily="34" charset="0"/>
              </a:rPr>
              <a:t>Abrir la APP</a:t>
            </a:r>
          </a:p>
        </p:txBody>
      </p:sp>
      <p:pic>
        <p:nvPicPr>
          <p:cNvPr id="15" name="Imagen 14">
            <a:extLst>
              <a:ext uri="{FF2B5EF4-FFF2-40B4-BE49-F238E27FC236}">
                <a16:creationId xmlns:a16="http://schemas.microsoft.com/office/drawing/2014/main" id="{1F2A989A-A660-4B72-95E9-E0E35AA733B5}"/>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0" b="100000" l="0" r="98851">
                        <a14:foregroundMark x1="28352" y1="56485" x2="28352" y2="56485"/>
                        <a14:foregroundMark x1="28352" y1="38703" x2="28352" y2="38703"/>
                        <a14:foregroundMark x1="39847" y1="47071" x2="39847" y2="47071"/>
                        <a14:foregroundMark x1="59387" y1="37238" x2="59387" y2="37238"/>
                        <a14:foregroundMark x1="69349" y1="46025" x2="69349" y2="46025"/>
                        <a14:foregroundMark x1="77011" y1="48954" x2="77011" y2="48954"/>
                        <a14:foregroundMark x1="69732" y1="57741" x2="69732" y2="57741"/>
                        <a14:foregroundMark x1="52107" y1="64854" x2="52107" y2="64854"/>
                        <a14:foregroundMark x1="40996" y1="57741" x2="40996" y2="57741"/>
                        <a14:foregroundMark x1="61686" y1="53975" x2="61686" y2="53975"/>
                        <a14:foregroundMark x1="55556" y1="48326" x2="55556" y2="48326"/>
                        <a14:foregroundMark x1="50958" y1="37657" x2="50958" y2="37657"/>
                        <a14:foregroundMark x1="44061" y1="34937" x2="44061" y2="34937"/>
                        <a14:foregroundMark x1="34866" y1="33891" x2="30651" y2="35983"/>
                        <a14:foregroundMark x1="19540" y1="37029" x2="19540" y2="37029"/>
                        <a14:foregroundMark x1="19157" y1="43305" x2="19157" y2="43305"/>
                        <a14:foregroundMark x1="20690" y1="47071" x2="20690" y2="47071"/>
                        <a14:foregroundMark x1="45977" y1="62134" x2="45977" y2="62134"/>
                        <a14:foregroundMark x1="36782" y1="69038" x2="36782" y2="69038"/>
                        <a14:foregroundMark x1="25287" y1="75105" x2="25287" y2="75105"/>
                        <a14:foregroundMark x1="43295" y1="82218" x2="43295" y2="82218"/>
                        <a14:foregroundMark x1="58621" y1="73013" x2="58621" y2="73013"/>
                        <a14:foregroundMark x1="76628" y1="72803" x2="76628" y2="72803"/>
                        <a14:foregroundMark x1="79693" y1="69665" x2="77778" y2="67155"/>
                        <a14:foregroundMark x1="73946" y1="60042" x2="73946" y2="60042"/>
                        <a14:foregroundMark x1="85824" y1="64854" x2="85824" y2="64854"/>
                        <a14:foregroundMark x1="91954" y1="73013" x2="91954" y2="73013"/>
                        <a14:foregroundMark x1="86973" y1="73013" x2="86973" y2="73013"/>
                        <a14:foregroundMark x1="83908" y1="69456" x2="83908" y2="69456"/>
                        <a14:foregroundMark x1="23372" y1="33891" x2="23372" y2="33891"/>
                        <a14:foregroundMark x1="15326" y1="34937" x2="15326" y2="34937"/>
                        <a14:foregroundMark x1="20690" y1="34310" x2="20690" y2="34310"/>
                        <a14:foregroundMark x1="20307" y1="39331" x2="20307" y2="39331"/>
                        <a14:foregroundMark x1="23755" y1="40377" x2="23755" y2="40377"/>
                        <a14:foregroundMark x1="31418" y1="52092" x2="31418" y2="52092"/>
                        <a14:foregroundMark x1="40996" y1="52301" x2="40996" y2="52301"/>
                        <a14:foregroundMark x1="57471" y1="47280" x2="58238" y2="45607"/>
                        <a14:foregroundMark x1="75862" y1="38912" x2="75862" y2="38912"/>
                        <a14:foregroundMark x1="25287" y1="33891" x2="25287" y2="33891"/>
                        <a14:foregroundMark x1="27586" y1="36402" x2="27586" y2="36402"/>
                        <a14:foregroundMark x1="22222" y1="37029" x2="22222" y2="37029"/>
                        <a14:foregroundMark x1="17625" y1="40586" x2="17625" y2="40586"/>
                        <a14:foregroundMark x1="14176" y1="40377" x2="14176" y2="40377"/>
                        <a14:foregroundMark x1="13410" y1="38285" x2="13410" y2="38285"/>
                        <a14:foregroundMark x1="13410" y1="35565" x2="13410" y2="35565"/>
                        <a14:foregroundMark x1="13410" y1="33264" x2="13410" y2="33264"/>
                        <a14:foregroundMark x1="36015" y1="33891" x2="36015" y2="33891"/>
                        <a14:foregroundMark x1="75479" y1="58996" x2="75479" y2="58996"/>
                        <a14:foregroundMark x1="45211" y1="59414" x2="45211" y2="59414"/>
                        <a14:foregroundMark x1="48276" y1="47699" x2="48276" y2="47699"/>
                        <a14:foregroundMark x1="83142" y1="35565" x2="83142" y2="35565"/>
                        <a14:foregroundMark x1="73563" y1="32008" x2="73563" y2="32008"/>
                        <a14:foregroundMark x1="60153" y1="31590" x2="60153" y2="31590"/>
                      </a14:backgroundRemoval>
                    </a14:imgEffect>
                  </a14:imgLayer>
                </a14:imgProps>
              </a:ext>
              <a:ext uri="{28A0092B-C50C-407E-A947-70E740481C1C}">
                <a14:useLocalDpi xmlns:a14="http://schemas.microsoft.com/office/drawing/2010/main"/>
              </a:ext>
            </a:extLst>
          </a:blip>
          <a:srcRect/>
          <a:stretch/>
        </p:blipFill>
        <p:spPr>
          <a:xfrm>
            <a:off x="7097245" y="1872939"/>
            <a:ext cx="1559747" cy="2852084"/>
          </a:xfrm>
          <a:prstGeom prst="rect">
            <a:avLst/>
          </a:prstGeom>
        </p:spPr>
      </p:pic>
      <p:pic>
        <p:nvPicPr>
          <p:cNvPr id="20" name="Imagen 19">
            <a:extLst>
              <a:ext uri="{FF2B5EF4-FFF2-40B4-BE49-F238E27FC236}">
                <a16:creationId xmlns:a16="http://schemas.microsoft.com/office/drawing/2014/main" id="{1748A731-E314-483F-852A-FC7499838071}"/>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0" b="99788" l="0" r="100000">
                        <a14:foregroundMark x1="40856" y1="23567" x2="40856" y2="23567"/>
                        <a14:foregroundMark x1="41245" y1="17622" x2="41245" y2="17622"/>
                        <a14:foregroundMark x1="36965" y1="21868" x2="36965" y2="21868"/>
                        <a14:foregroundMark x1="39300" y1="20170" x2="39300" y2="20170"/>
                        <a14:foregroundMark x1="39300" y1="20170" x2="39300" y2="20170"/>
                        <a14:foregroundMark x1="43969" y1="21868" x2="43969" y2="21868"/>
                        <a14:foregroundMark x1="43969" y1="25053" x2="43969" y2="25053"/>
                      </a14:backgroundRemoval>
                    </a14:imgEffect>
                  </a14:imgLayer>
                </a14:imgProps>
              </a:ext>
              <a:ext uri="{28A0092B-C50C-407E-A947-70E740481C1C}">
                <a14:useLocalDpi xmlns:a14="http://schemas.microsoft.com/office/drawing/2010/main"/>
              </a:ext>
            </a:extLst>
          </a:blip>
          <a:srcRect/>
          <a:stretch/>
        </p:blipFill>
        <p:spPr>
          <a:xfrm>
            <a:off x="2669029" y="1872939"/>
            <a:ext cx="1486424" cy="2726152"/>
          </a:xfrm>
          <a:prstGeom prst="rect">
            <a:avLst/>
          </a:prstGeom>
        </p:spPr>
      </p:pic>
      <p:pic>
        <p:nvPicPr>
          <p:cNvPr id="21" name="Imagen 20">
            <a:extLst>
              <a:ext uri="{FF2B5EF4-FFF2-40B4-BE49-F238E27FC236}">
                <a16:creationId xmlns:a16="http://schemas.microsoft.com/office/drawing/2014/main" id="{619C03A6-3A30-4E43-9978-5CA946990C5E}"/>
              </a:ext>
            </a:extLst>
          </p:cNvPr>
          <p:cNvPicPr>
            <a:picLocks noChangeAspect="1"/>
          </p:cNvPicPr>
          <p:nvPr/>
        </p:nvPicPr>
        <p:blipFill>
          <a:blip r:embed="rId9"/>
          <a:stretch>
            <a:fillRect/>
          </a:stretch>
        </p:blipFill>
        <p:spPr>
          <a:xfrm>
            <a:off x="159585" y="2262492"/>
            <a:ext cx="1772534" cy="1772534"/>
          </a:xfrm>
          <a:prstGeom prst="rect">
            <a:avLst/>
          </a:prstGeom>
        </p:spPr>
      </p:pic>
      <p:sp>
        <p:nvSpPr>
          <p:cNvPr id="23" name="Título 1">
            <a:extLst>
              <a:ext uri="{FF2B5EF4-FFF2-40B4-BE49-F238E27FC236}">
                <a16:creationId xmlns:a16="http://schemas.microsoft.com/office/drawing/2014/main" id="{7161BCBA-ED94-4390-8771-70A0E267FE11}"/>
              </a:ext>
            </a:extLst>
          </p:cNvPr>
          <p:cNvSpPr txBox="1">
            <a:spLocks/>
          </p:cNvSpPr>
          <p:nvPr/>
        </p:nvSpPr>
        <p:spPr>
          <a:xfrm>
            <a:off x="4097819" y="2698222"/>
            <a:ext cx="736778" cy="7307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MX" b="1" dirty="0">
                <a:solidFill>
                  <a:srgbClr val="7F7F7F"/>
                </a:solidFill>
                <a:latin typeface="ADAM.CG PRO" charset="0"/>
                <a:ea typeface="ADAM.CG PRO" charset="0"/>
                <a:cs typeface="ADAM.CG PRO" charset="0"/>
              </a:rPr>
              <a:t>o</a:t>
            </a:r>
          </a:p>
        </p:txBody>
      </p:sp>
      <p:sp>
        <p:nvSpPr>
          <p:cNvPr id="26" name="Marcador de contenido 2">
            <a:extLst>
              <a:ext uri="{FF2B5EF4-FFF2-40B4-BE49-F238E27FC236}">
                <a16:creationId xmlns:a16="http://schemas.microsoft.com/office/drawing/2014/main" id="{7B858D8C-D572-4708-A04B-E64023D77059}"/>
              </a:ext>
            </a:extLst>
          </p:cNvPr>
          <p:cNvSpPr txBox="1">
            <a:spLocks/>
          </p:cNvSpPr>
          <p:nvPr/>
        </p:nvSpPr>
        <p:spPr>
          <a:xfrm>
            <a:off x="8861111" y="4794289"/>
            <a:ext cx="2765813" cy="648040"/>
          </a:xfrm>
          <a:prstGeom prst="rect">
            <a:avLst/>
          </a:prstGeom>
        </p:spPr>
        <p:txBody>
          <a:bodyPr>
            <a:noAutofit/>
          </a:bodyPr>
          <a:lstStyle>
            <a:defPPr>
              <a:defRPr lang="es-MX"/>
            </a:defPPr>
            <a:lvl1pPr indent="0" algn="ctr">
              <a:lnSpc>
                <a:spcPct val="90000"/>
              </a:lnSpc>
              <a:spcBef>
                <a:spcPts val="1000"/>
              </a:spcBef>
              <a:buFont typeface="Arial" panose="020B0604020202020204" pitchFamily="34" charset="0"/>
              <a:buNone/>
              <a:defRPr sz="2000">
                <a:solidFill>
                  <a:srgbClr val="7F7F7F"/>
                </a:solidFill>
                <a:latin typeface="Calibri" panose="020F0502020204030204" pitchFamily="34" charset="0"/>
                <a:ea typeface="Raleway" charset="0"/>
                <a:cs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just"/>
            <a:r>
              <a:rPr lang="es-MX" dirty="0"/>
              <a:t>Se deberá dar clic en permitir en todos los mensajes que aparezcan</a:t>
            </a:r>
          </a:p>
        </p:txBody>
      </p:sp>
      <p:cxnSp>
        <p:nvCxnSpPr>
          <p:cNvPr id="22" name="Conector recto de flecha 21">
            <a:extLst>
              <a:ext uri="{FF2B5EF4-FFF2-40B4-BE49-F238E27FC236}">
                <a16:creationId xmlns:a16="http://schemas.microsoft.com/office/drawing/2014/main" id="{070EBF9B-67BC-4289-A2D7-EB89146FFDF6}"/>
              </a:ext>
            </a:extLst>
          </p:cNvPr>
          <p:cNvCxnSpPr>
            <a:cxnSpLocks/>
          </p:cNvCxnSpPr>
          <p:nvPr/>
        </p:nvCxnSpPr>
        <p:spPr>
          <a:xfrm>
            <a:off x="6401442" y="3086303"/>
            <a:ext cx="499511" cy="0"/>
          </a:xfrm>
          <a:prstGeom prst="straightConnector1">
            <a:avLst/>
          </a:prstGeom>
          <a:ln w="57150">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24" name="Conector recto de flecha 23">
            <a:extLst>
              <a:ext uri="{FF2B5EF4-FFF2-40B4-BE49-F238E27FC236}">
                <a16:creationId xmlns:a16="http://schemas.microsoft.com/office/drawing/2014/main" id="{7C237A61-DD64-4FE1-AAA3-0D651C1EA726}"/>
              </a:ext>
            </a:extLst>
          </p:cNvPr>
          <p:cNvCxnSpPr>
            <a:cxnSpLocks/>
          </p:cNvCxnSpPr>
          <p:nvPr/>
        </p:nvCxnSpPr>
        <p:spPr>
          <a:xfrm>
            <a:off x="2096975" y="3068960"/>
            <a:ext cx="499511" cy="0"/>
          </a:xfrm>
          <a:prstGeom prst="straightConnector1">
            <a:avLst/>
          </a:prstGeom>
          <a:ln w="57150">
            <a:solidFill>
              <a:srgbClr val="7F7F7F"/>
            </a:solidFill>
            <a:tailEnd type="triangle"/>
          </a:ln>
        </p:spPr>
        <p:style>
          <a:lnRef idx="1">
            <a:schemeClr val="accent1"/>
          </a:lnRef>
          <a:fillRef idx="0">
            <a:schemeClr val="accent1"/>
          </a:fillRef>
          <a:effectRef idx="0">
            <a:schemeClr val="accent1"/>
          </a:effectRef>
          <a:fontRef idx="minor">
            <a:schemeClr val="tx1"/>
          </a:fontRef>
        </p:style>
      </p:cxnSp>
      <p:cxnSp>
        <p:nvCxnSpPr>
          <p:cNvPr id="27" name="Conector recto de flecha 26">
            <a:extLst>
              <a:ext uri="{FF2B5EF4-FFF2-40B4-BE49-F238E27FC236}">
                <a16:creationId xmlns:a16="http://schemas.microsoft.com/office/drawing/2014/main" id="{7CA11957-D6B9-4103-9B40-51CB07E9B1A1}"/>
              </a:ext>
            </a:extLst>
          </p:cNvPr>
          <p:cNvCxnSpPr>
            <a:cxnSpLocks/>
          </p:cNvCxnSpPr>
          <p:nvPr/>
        </p:nvCxnSpPr>
        <p:spPr>
          <a:xfrm>
            <a:off x="8656992" y="3110862"/>
            <a:ext cx="499511" cy="0"/>
          </a:xfrm>
          <a:prstGeom prst="straightConnector1">
            <a:avLst/>
          </a:prstGeom>
          <a:ln w="57150">
            <a:solidFill>
              <a:srgbClr val="7F7F7F"/>
            </a:solidFill>
            <a:tailEnd type="triangle"/>
          </a:ln>
        </p:spPr>
        <p:style>
          <a:lnRef idx="1">
            <a:schemeClr val="accent1"/>
          </a:lnRef>
          <a:fillRef idx="0">
            <a:schemeClr val="accent1"/>
          </a:fillRef>
          <a:effectRef idx="0">
            <a:schemeClr val="accent1"/>
          </a:effectRef>
          <a:fontRef idx="minor">
            <a:schemeClr val="tx1"/>
          </a:fontRef>
        </p:style>
      </p:cxnSp>
      <p:pic>
        <p:nvPicPr>
          <p:cNvPr id="7" name="Imagen 6">
            <a:extLst>
              <a:ext uri="{FF2B5EF4-FFF2-40B4-BE49-F238E27FC236}">
                <a16:creationId xmlns:a16="http://schemas.microsoft.com/office/drawing/2014/main" id="{74B0AAC8-38A2-4085-B550-2D1F0B64FC7C}"/>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327" b="100000" l="0" r="100000">
                        <a14:foregroundMark x1="70968" y1="5719" x2="70968" y2="5719"/>
                        <a14:foregroundMark x1="46129" y1="5556" x2="46129" y2="5556"/>
                        <a14:foregroundMark x1="29032" y1="5556" x2="29032" y2="5556"/>
                        <a14:foregroundMark x1="18710" y1="5719" x2="18710" y2="5719"/>
                        <a14:foregroundMark x1="46774" y1="91993" x2="46774" y2="91993"/>
                        <a14:foregroundMark x1="26452" y1="91993" x2="26452" y2="91993"/>
                        <a14:foregroundMark x1="60000" y1="4575" x2="60000" y2="4575"/>
                        <a14:foregroundMark x1="77097" y1="93137" x2="77097" y2="93137"/>
                        <a14:foregroundMark x1="65161" y1="92647" x2="65161" y2="92647"/>
                        <a14:foregroundMark x1="49677" y1="96242" x2="49677" y2="96242"/>
                        <a14:foregroundMark x1="35806" y1="95915" x2="35806" y2="95915"/>
                        <a14:foregroundMark x1="4194" y1="92647" x2="4194" y2="92647"/>
                        <a14:foregroundMark x1="4194" y1="89542" x2="4194" y2="89542"/>
                        <a14:foregroundMark x1="83871" y1="6046" x2="83871" y2="6046"/>
                      </a14:backgroundRemoval>
                    </a14:imgEffect>
                  </a14:imgLayer>
                </a14:imgProps>
              </a:ext>
              <a:ext uri="{28A0092B-C50C-407E-A947-70E740481C1C}">
                <a14:useLocalDpi xmlns:a14="http://schemas.microsoft.com/office/drawing/2010/main"/>
              </a:ext>
            </a:extLst>
          </a:blip>
          <a:srcRect/>
          <a:stretch/>
        </p:blipFill>
        <p:spPr>
          <a:xfrm>
            <a:off x="9436865" y="1833382"/>
            <a:ext cx="1614306" cy="2932777"/>
          </a:xfrm>
          <a:prstGeom prst="rect">
            <a:avLst/>
          </a:prstGeom>
        </p:spPr>
      </p:pic>
      <p:sp>
        <p:nvSpPr>
          <p:cNvPr id="19" name="Rectángulo 18">
            <a:extLst>
              <a:ext uri="{FF2B5EF4-FFF2-40B4-BE49-F238E27FC236}">
                <a16:creationId xmlns:a16="http://schemas.microsoft.com/office/drawing/2014/main" id="{C3BE1EF6-B2D2-416D-8511-52F88BB97F0F}"/>
              </a:ext>
            </a:extLst>
          </p:cNvPr>
          <p:cNvSpPr/>
          <p:nvPr/>
        </p:nvSpPr>
        <p:spPr>
          <a:xfrm>
            <a:off x="0" y="-169965"/>
            <a:ext cx="12192000" cy="1412776"/>
          </a:xfrm>
          <a:prstGeom prst="rect">
            <a:avLst/>
          </a:prstGeom>
          <a:solidFill>
            <a:srgbClr val="E37E77"/>
          </a:solidFill>
          <a:ln>
            <a:solidFill>
              <a:srgbClr val="E37E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5" name="CuadroTexto 24">
            <a:extLst>
              <a:ext uri="{FF2B5EF4-FFF2-40B4-BE49-F238E27FC236}">
                <a16:creationId xmlns:a16="http://schemas.microsoft.com/office/drawing/2014/main" id="{B535CB35-EE3B-4CEB-AB5F-CDE0361FACBC}"/>
              </a:ext>
            </a:extLst>
          </p:cNvPr>
          <p:cNvSpPr txBox="1"/>
          <p:nvPr/>
        </p:nvSpPr>
        <p:spPr>
          <a:xfrm>
            <a:off x="118745" y="114087"/>
            <a:ext cx="9852602" cy="954107"/>
          </a:xfrm>
          <a:prstGeom prst="rect">
            <a:avLst/>
          </a:prstGeom>
          <a:noFill/>
        </p:spPr>
        <p:txBody>
          <a:bodyPr wrap="square" rtlCol="0">
            <a:spAutoFit/>
          </a:bodyPr>
          <a:lstStyle/>
          <a:p>
            <a:r>
              <a:rPr lang="es-MX" sz="3200" dirty="0">
                <a:solidFill>
                  <a:srgbClr val="FEF6F0"/>
                </a:solidFill>
                <a:latin typeface="ADAM.CG PRO" charset="0"/>
              </a:rPr>
              <a:t>Instalación de aplicación y registro de Auxiliar/Gestor</a:t>
            </a:r>
          </a:p>
          <a:p>
            <a:endParaRPr lang="es-ES_tradnl" sz="2400" dirty="0">
              <a:solidFill>
                <a:srgbClr val="FEF6F0"/>
              </a:solidFill>
              <a:latin typeface="ADAM.CG PRO" charset="0"/>
              <a:ea typeface="ADAM.CG PRO" charset="0"/>
              <a:cs typeface="ADAM.CG PRO" charset="0"/>
            </a:endParaRPr>
          </a:p>
        </p:txBody>
      </p:sp>
    </p:spTree>
    <p:extLst>
      <p:ext uri="{BB962C8B-B14F-4D97-AF65-F5344CB8AC3E}">
        <p14:creationId xmlns:p14="http://schemas.microsoft.com/office/powerpoint/2010/main" val="420009230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142CD7D4E2E0764C90DA5BC8E8BAA0E1" ma:contentTypeVersion="2" ma:contentTypeDescription="Crear nuevo documento." ma:contentTypeScope="" ma:versionID="fa410d181b8cec422735ab9e9d786745">
  <xsd:schema xmlns:xsd="http://www.w3.org/2001/XMLSchema" xmlns:xs="http://www.w3.org/2001/XMLSchema" xmlns:p="http://schemas.microsoft.com/office/2006/metadata/properties" xmlns:ns2="d94eee30-2451-49be-a996-92a27f6a2e89" xmlns:ns3="646a2a18-d64b-445f-b0a0-4e6ae74f3807" targetNamespace="http://schemas.microsoft.com/office/2006/metadata/properties" ma:root="true" ma:fieldsID="88451f28d68ca9c079038f88ae51b53f" ns2:_="" ns3:_="">
    <xsd:import namespace="d94eee30-2451-49be-a996-92a27f6a2e89"/>
    <xsd:import namespace="646a2a18-d64b-445f-b0a0-4e6ae74f3807"/>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4eee30-2451-49be-a996-92a27f6a2e89"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646a2a18-d64b-445f-b0a0-4e6ae74f380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d94eee30-2451-49be-a996-92a27f6a2e89">7QDC35W4DDSW-1496607925-8</_dlc_DocId>
    <_dlc_DocIdUrl xmlns="d94eee30-2451-49be-a996-92a27f6a2e89">
      <Url>https://ieechihuahuaorgmx.sharepoint.com/sites/CapacitacionEC/_layouts/15/DocIdRedir.aspx?ID=7QDC35W4DDSW-1496607925-8</Url>
      <Description>7QDC35W4DDSW-1496607925-8</Description>
    </_dlc_DocIdUrl>
  </documentManagement>
</p:properties>
</file>

<file path=customXml/itemProps1.xml><?xml version="1.0" encoding="utf-8"?>
<ds:datastoreItem xmlns:ds="http://schemas.openxmlformats.org/officeDocument/2006/customXml" ds:itemID="{23ACC602-2E0B-4EC0-9398-212FBE19E5A5}">
  <ds:schemaRefs>
    <ds:schemaRef ds:uri="http://schemas.microsoft.com/sharepoint/events"/>
  </ds:schemaRefs>
</ds:datastoreItem>
</file>

<file path=customXml/itemProps2.xml><?xml version="1.0" encoding="utf-8"?>
<ds:datastoreItem xmlns:ds="http://schemas.openxmlformats.org/officeDocument/2006/customXml" ds:itemID="{BAEEC1D4-C26F-4AED-88DA-DEABC40E47DA}">
  <ds:schemaRefs>
    <ds:schemaRef ds:uri="http://schemas.microsoft.com/sharepoint/v3/contenttype/forms"/>
  </ds:schemaRefs>
</ds:datastoreItem>
</file>

<file path=customXml/itemProps3.xml><?xml version="1.0" encoding="utf-8"?>
<ds:datastoreItem xmlns:ds="http://schemas.openxmlformats.org/officeDocument/2006/customXml" ds:itemID="{83BACEBF-6234-441B-8C11-96CF4C9B21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4eee30-2451-49be-a996-92a27f6a2e89"/>
    <ds:schemaRef ds:uri="646a2a18-d64b-445f-b0a0-4e6ae74f38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3F60CBB-D907-42A5-9681-314952C322F0}">
  <ds:schemaRefs>
    <ds:schemaRef ds:uri="http://schemas.microsoft.com/office/2006/metadata/properties"/>
    <ds:schemaRef ds:uri="http://schemas.microsoft.com/office/infopath/2007/PartnerControls"/>
    <ds:schemaRef ds:uri="d94eee30-2451-49be-a996-92a27f6a2e89"/>
  </ds:schemaRefs>
</ds:datastoreItem>
</file>

<file path=docProps/app.xml><?xml version="1.0" encoding="utf-8"?>
<Properties xmlns="http://schemas.openxmlformats.org/officeDocument/2006/extended-properties" xmlns:vt="http://schemas.openxmlformats.org/officeDocument/2006/docPropsVTypes">
  <Template/>
  <TotalTime>12167</TotalTime>
  <Words>1726</Words>
  <Application>Microsoft Office PowerPoint</Application>
  <PresentationFormat>Panorámica</PresentationFormat>
  <Paragraphs>124</Paragraphs>
  <Slides>22</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22</vt:i4>
      </vt:variant>
    </vt:vector>
  </HeadingPairs>
  <TitlesOfParts>
    <vt:vector size="32" baseType="lpstr">
      <vt:lpstr>ADAM.CG PRO</vt:lpstr>
      <vt:lpstr>Arial</vt:lpstr>
      <vt:lpstr>Calibri</vt:lpstr>
      <vt:lpstr>Calibri Light</vt:lpstr>
      <vt:lpstr>Raleway</vt:lpstr>
      <vt:lpstr>Symbol</vt:lpstr>
      <vt:lpstr>Times New Roman</vt:lpstr>
      <vt:lpstr>Wingdings</vt:lpstr>
      <vt:lpstr>Office Theme</vt:lpstr>
      <vt:lpstr>Office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subject/>
  <dc:creator>IEE</dc:creator>
  <dc:description/>
  <cp:lastModifiedBy>Fabian Maynez I.</cp:lastModifiedBy>
  <cp:revision>424</cp:revision>
  <dcterms:created xsi:type="dcterms:W3CDTF">2020-03-11T17:10:30Z</dcterms:created>
  <dcterms:modified xsi:type="dcterms:W3CDTF">2020-12-28T22:37:32Z</dcterms:modified>
  <dc:language>es-MX</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Panorámica</vt:lpwstr>
  </property>
  <property fmtid="{D5CDD505-2E9C-101B-9397-08002B2CF9AE}" pid="9" name="ScaleCrop">
    <vt:bool>false</vt:bool>
  </property>
  <property fmtid="{D5CDD505-2E9C-101B-9397-08002B2CF9AE}" pid="10" name="ShareDoc">
    <vt:bool>false</vt:bool>
  </property>
  <property fmtid="{D5CDD505-2E9C-101B-9397-08002B2CF9AE}" pid="11" name="Slides">
    <vt:i4>13</vt:i4>
  </property>
  <property fmtid="{D5CDD505-2E9C-101B-9397-08002B2CF9AE}" pid="12" name="ContentTypeId">
    <vt:lpwstr>0x010100142CD7D4E2E0764C90DA5BC8E8BAA0E1</vt:lpwstr>
  </property>
  <property fmtid="{D5CDD505-2E9C-101B-9397-08002B2CF9AE}" pid="13" name="_dlc_DocIdItemGuid">
    <vt:lpwstr>1f555627-0d89-4a0d-9ba1-4c3224fc3187</vt:lpwstr>
  </property>
</Properties>
</file>