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8" r:id="rId1"/>
  </p:sldMasterIdLst>
  <p:sldIdLst>
    <p:sldId id="256" r:id="rId2"/>
    <p:sldId id="320" r:id="rId3"/>
    <p:sldId id="321" r:id="rId4"/>
    <p:sldId id="322" r:id="rId5"/>
    <p:sldId id="325" r:id="rId6"/>
    <p:sldId id="326" r:id="rId7"/>
    <p:sldId id="328" r:id="rId8"/>
    <p:sldId id="327" r:id="rId9"/>
    <p:sldId id="330" r:id="rId10"/>
    <p:sldId id="332" r:id="rId11"/>
    <p:sldId id="334" r:id="rId12"/>
    <p:sldId id="342" r:id="rId13"/>
    <p:sldId id="335" r:id="rId14"/>
    <p:sldId id="323" r:id="rId15"/>
    <p:sldId id="324" r:id="rId16"/>
    <p:sldId id="336" r:id="rId17"/>
    <p:sldId id="337" r:id="rId18"/>
    <p:sldId id="338" r:id="rId19"/>
    <p:sldId id="339" r:id="rId20"/>
    <p:sldId id="340" r:id="rId21"/>
    <p:sldId id="341" r:id="rId22"/>
    <p:sldId id="343" r:id="rId23"/>
    <p:sldId id="344" r:id="rId24"/>
    <p:sldId id="27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1E1"/>
    <a:srgbClr val="A38D51"/>
    <a:srgbClr val="262626"/>
    <a:srgbClr val="2A1A00"/>
    <a:srgbClr val="F8B3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90" d="100"/>
          <a:sy n="90" d="100"/>
        </p:scale>
        <p:origin x="52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7E0CF6C-748E-4B7A-BC8B-3011EF78ED13}" type="datetime1">
              <a:rPr lang="en-US" smtClean="0"/>
              <a:pPr/>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‹Nº›</a:t>
            </a:fld>
            <a:endParaRPr lang="en-US" dirty="0"/>
          </a:p>
        </p:txBody>
      </p:sp>
    </p:spTree>
    <p:extLst>
      <p:ext uri="{BB962C8B-B14F-4D97-AF65-F5344CB8AC3E}">
        <p14:creationId xmlns:p14="http://schemas.microsoft.com/office/powerpoint/2010/main" val="18206495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7E0CF6C-748E-4B7A-BC8B-3011EF78ED13}" type="datetime1">
              <a:rPr lang="en-US" smtClean="0"/>
              <a:pPr/>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‹Nº›</a:t>
            </a:fld>
            <a:endParaRPr lang="en-US" dirty="0"/>
          </a:p>
        </p:txBody>
      </p:sp>
    </p:spTree>
    <p:extLst>
      <p:ext uri="{BB962C8B-B14F-4D97-AF65-F5344CB8AC3E}">
        <p14:creationId xmlns:p14="http://schemas.microsoft.com/office/powerpoint/2010/main" val="218225632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7E0CF6C-748E-4B7A-BC8B-3011EF78ED13}" type="datetime1">
              <a:rPr lang="en-US" smtClean="0"/>
              <a:pPr/>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4226557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7E0CF6C-748E-4B7A-BC8B-3011EF78ED13}" type="datetime1">
              <a:rPr lang="en-US" smtClean="0"/>
              <a:pPr/>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‹Nº›</a:t>
            </a:fld>
            <a:endParaRPr lang="en-US" dirty="0"/>
          </a:p>
        </p:txBody>
      </p:sp>
    </p:spTree>
    <p:extLst>
      <p:ext uri="{BB962C8B-B14F-4D97-AF65-F5344CB8AC3E}">
        <p14:creationId xmlns:p14="http://schemas.microsoft.com/office/powerpoint/2010/main" val="77858708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7E0CF6C-748E-4B7A-BC8B-3011EF78ED13}" type="datetime1">
              <a:rPr lang="en-US" smtClean="0"/>
              <a:pPr/>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855707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7E0CF6C-748E-4B7A-BC8B-3011EF78ED13}" type="datetime1">
              <a:rPr lang="en-US" smtClean="0"/>
              <a:pPr/>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‹Nº›</a:t>
            </a:fld>
            <a:endParaRPr lang="en-US" dirty="0"/>
          </a:p>
        </p:txBody>
      </p:sp>
    </p:spTree>
    <p:extLst>
      <p:ext uri="{BB962C8B-B14F-4D97-AF65-F5344CB8AC3E}">
        <p14:creationId xmlns:p14="http://schemas.microsoft.com/office/powerpoint/2010/main" val="350125311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E0CF6C-748E-4B7A-BC8B-3011EF78ED13}" type="datetime1">
              <a:rPr lang="en-US" smtClean="0"/>
              <a:pPr/>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‹Nº›</a:t>
            </a:fld>
            <a:endParaRPr lang="en-US" dirty="0"/>
          </a:p>
        </p:txBody>
      </p:sp>
    </p:spTree>
    <p:extLst>
      <p:ext uri="{BB962C8B-B14F-4D97-AF65-F5344CB8AC3E}">
        <p14:creationId xmlns:p14="http://schemas.microsoft.com/office/powerpoint/2010/main" val="360077620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E0CF6C-748E-4B7A-BC8B-3011EF78ED13}" type="datetime1">
              <a:rPr lang="en-US" smtClean="0"/>
              <a:pPr/>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‹Nº›</a:t>
            </a:fld>
            <a:endParaRPr lang="en-US" dirty="0"/>
          </a:p>
        </p:txBody>
      </p:sp>
    </p:spTree>
    <p:extLst>
      <p:ext uri="{BB962C8B-B14F-4D97-AF65-F5344CB8AC3E}">
        <p14:creationId xmlns:p14="http://schemas.microsoft.com/office/powerpoint/2010/main" val="218870431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E0CF6C-748E-4B7A-BC8B-3011EF78ED13}" type="datetime1">
              <a:rPr lang="en-US" smtClean="0"/>
              <a:pPr/>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‹Nº›</a:t>
            </a:fld>
            <a:endParaRPr lang="en-US" dirty="0"/>
          </a:p>
        </p:txBody>
      </p:sp>
    </p:spTree>
    <p:extLst>
      <p:ext uri="{BB962C8B-B14F-4D97-AF65-F5344CB8AC3E}">
        <p14:creationId xmlns:p14="http://schemas.microsoft.com/office/powerpoint/2010/main" val="197677818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7E0CF6C-748E-4B7A-BC8B-3011EF78ED13}" type="datetime1">
              <a:rPr lang="en-US" smtClean="0"/>
              <a:pPr/>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‹Nº›</a:t>
            </a:fld>
            <a:endParaRPr lang="en-US" dirty="0"/>
          </a:p>
        </p:txBody>
      </p:sp>
    </p:spTree>
    <p:extLst>
      <p:ext uri="{BB962C8B-B14F-4D97-AF65-F5344CB8AC3E}">
        <p14:creationId xmlns:p14="http://schemas.microsoft.com/office/powerpoint/2010/main" val="289404380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7E0CF6C-748E-4B7A-BC8B-3011EF78ED13}" type="datetime1">
              <a:rPr lang="en-US" smtClean="0"/>
              <a:pPr/>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850FF-6169-4056-8077-06FFA93A5366}" type="slidenum">
              <a:rPr lang="en-US" smtClean="0"/>
              <a:pPr/>
              <a:t>‹Nº›</a:t>
            </a:fld>
            <a:endParaRPr lang="en-US" dirty="0"/>
          </a:p>
        </p:txBody>
      </p:sp>
    </p:spTree>
    <p:extLst>
      <p:ext uri="{BB962C8B-B14F-4D97-AF65-F5344CB8AC3E}">
        <p14:creationId xmlns:p14="http://schemas.microsoft.com/office/powerpoint/2010/main" val="2793894855"/>
      </p:ext>
    </p:extLst>
  </p:cSld>
  <p:clrMapOvr>
    <a:masterClrMapping/>
  </p:clrMapOvr>
  <p:hf sldNum="0"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7E0CF6C-748E-4B7A-BC8B-3011EF78ED13}" type="datetime1">
              <a:rPr lang="en-US" smtClean="0"/>
              <a:pPr/>
              <a:t>2/17/2022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B850FF-6169-4056-8077-06FFA93A5366}" type="slidenum">
              <a:rPr lang="en-US" smtClean="0"/>
              <a:pPr/>
              <a:t>‹Nº›</a:t>
            </a:fld>
            <a:endParaRPr lang="en-US" dirty="0"/>
          </a:p>
        </p:txBody>
      </p:sp>
    </p:spTree>
    <p:extLst>
      <p:ext uri="{BB962C8B-B14F-4D97-AF65-F5344CB8AC3E}">
        <p14:creationId xmlns:p14="http://schemas.microsoft.com/office/powerpoint/2010/main" val="113251851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7E0CF6C-748E-4B7A-BC8B-3011EF78ED13}" type="datetime1">
              <a:rPr lang="en-US" smtClean="0"/>
              <a:pPr/>
              <a:t>2/17/2022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B850FF-6169-4056-8077-06FFA93A5366}" type="slidenum">
              <a:rPr lang="en-US" smtClean="0"/>
              <a:pPr/>
              <a:t>‹Nº›</a:t>
            </a:fld>
            <a:endParaRPr lang="en-US" dirty="0"/>
          </a:p>
        </p:txBody>
      </p:sp>
    </p:spTree>
    <p:extLst>
      <p:ext uri="{BB962C8B-B14F-4D97-AF65-F5344CB8AC3E}">
        <p14:creationId xmlns:p14="http://schemas.microsoft.com/office/powerpoint/2010/main" val="396035378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0CF6C-748E-4B7A-BC8B-3011EF78ED13}" type="datetime1">
              <a:rPr lang="en-US" smtClean="0"/>
              <a:pPr/>
              <a:t>2/17/2022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B850FF-6169-4056-8077-06FFA93A5366}" type="slidenum">
              <a:rPr lang="en-US" smtClean="0"/>
              <a:pPr/>
              <a:t>‹Nº›</a:t>
            </a:fld>
            <a:endParaRPr lang="en-US" dirty="0"/>
          </a:p>
        </p:txBody>
      </p:sp>
    </p:spTree>
    <p:extLst>
      <p:ext uri="{BB962C8B-B14F-4D97-AF65-F5344CB8AC3E}">
        <p14:creationId xmlns:p14="http://schemas.microsoft.com/office/powerpoint/2010/main" val="62339487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7E0CF6C-748E-4B7A-BC8B-3011EF78ED13}" type="datetime1">
              <a:rPr lang="en-US" smtClean="0"/>
              <a:pPr/>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850FF-6169-4056-8077-06FFA93A5366}" type="slidenum">
              <a:rPr lang="en-US" smtClean="0"/>
              <a:pPr/>
              <a:t>‹Nº›</a:t>
            </a:fld>
            <a:endParaRPr lang="en-US" dirty="0"/>
          </a:p>
        </p:txBody>
      </p:sp>
    </p:spTree>
    <p:extLst>
      <p:ext uri="{BB962C8B-B14F-4D97-AF65-F5344CB8AC3E}">
        <p14:creationId xmlns:p14="http://schemas.microsoft.com/office/powerpoint/2010/main" val="1404995965"/>
      </p:ext>
    </p:extLst>
  </p:cSld>
  <p:clrMapOvr>
    <a:masterClrMapping/>
  </p:clrMapOvr>
  <p:hf sldNum="0"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7E0CF6C-748E-4B7A-BC8B-3011EF78ED13}" type="datetime1">
              <a:rPr lang="en-US" smtClean="0"/>
              <a:pPr/>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850FF-6169-4056-8077-06FFA93A5366}" type="slidenum">
              <a:rPr lang="en-US" smtClean="0"/>
              <a:pPr/>
              <a:t>‹Nº›</a:t>
            </a:fld>
            <a:endParaRPr lang="en-US" dirty="0"/>
          </a:p>
        </p:txBody>
      </p:sp>
    </p:spTree>
    <p:extLst>
      <p:ext uri="{BB962C8B-B14F-4D97-AF65-F5344CB8AC3E}">
        <p14:creationId xmlns:p14="http://schemas.microsoft.com/office/powerpoint/2010/main" val="397548040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7E0CF6C-748E-4B7A-BC8B-3011EF78ED13}" type="datetime1">
              <a:rPr lang="en-US" smtClean="0"/>
              <a:pPr/>
              <a:t>2/17/2022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3B850FF-6169-4056-8077-06FFA93A5366}" type="slidenum">
              <a:rPr lang="en-US" smtClean="0"/>
              <a:pPr/>
              <a:t>‹Nº›</a:t>
            </a:fld>
            <a:endParaRPr lang="en-US" dirty="0"/>
          </a:p>
        </p:txBody>
      </p:sp>
    </p:spTree>
    <p:extLst>
      <p:ext uri="{BB962C8B-B14F-4D97-AF65-F5344CB8AC3E}">
        <p14:creationId xmlns:p14="http://schemas.microsoft.com/office/powerpoint/2010/main" val="3934254352"/>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2.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11" Type="http://schemas.microsoft.com/office/2007/relationships/hdphoto" Target="../media/hdphoto4.wdp"/><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6.wdp"/><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hdphoto" Target="../media/hdphoto8.wdp"/><Relationship Id="rId3" Type="http://schemas.microsoft.com/office/2007/relationships/hdphoto" Target="../media/hdphoto2.wdp"/><Relationship Id="rId7"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5.wdp"/><Relationship Id="rId7"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9.wdp"/><Relationship Id="rId10" Type="http://schemas.openxmlformats.org/officeDocument/2006/relationships/image" Target="../media/image13.png"/><Relationship Id="rId4" Type="http://schemas.openxmlformats.org/officeDocument/2006/relationships/image" Target="../media/image20.png"/><Relationship Id="rId9" Type="http://schemas.microsoft.com/office/2007/relationships/hdphoto" Target="../media/hdphoto10.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6.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7C7E6A-64ED-464F-97AB-462E83956824}"/>
              </a:ext>
            </a:extLst>
          </p:cNvPr>
          <p:cNvSpPr>
            <a:spLocks noGrp="1"/>
          </p:cNvSpPr>
          <p:nvPr>
            <p:ph type="ctrTitle"/>
          </p:nvPr>
        </p:nvSpPr>
        <p:spPr>
          <a:xfrm>
            <a:off x="451711" y="2105332"/>
            <a:ext cx="9835117" cy="2647335"/>
          </a:xfrm>
        </p:spPr>
        <p:txBody>
          <a:bodyPr anchor="b">
            <a:noAutofit/>
          </a:bodyPr>
          <a:lstStyle/>
          <a:p>
            <a:pPr algn="l"/>
            <a:r>
              <a:rPr lang="es-MX" b="1" dirty="0">
                <a:solidFill>
                  <a:schemeClr val="tx2"/>
                </a:solidFill>
              </a:rPr>
              <a:t>DESARROLLO DE ASAMBLEAS PARA LA CONSTITUCIÓN DE PARTIDOS POLÍTICOS LOCALES</a:t>
            </a:r>
          </a:p>
        </p:txBody>
      </p:sp>
      <p:sp>
        <p:nvSpPr>
          <p:cNvPr id="4" name="AutoShape 2" descr="57 organizaciones continúan en el proceso de constitución de nuevos  Partidos Políticos Nacionales – Rosy Ramales">
            <a:extLst>
              <a:ext uri="{FF2B5EF4-FFF2-40B4-BE49-F238E27FC236}">
                <a16:creationId xmlns:a16="http://schemas.microsoft.com/office/drawing/2014/main" id="{BB741D83-C070-42E4-A918-2AAEFA25407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57 organizaciones continúan en el proceso de constitución de nuevos  Partidos Políticos Nacionales – Rosy Ramales">
            <a:extLst>
              <a:ext uri="{FF2B5EF4-FFF2-40B4-BE49-F238E27FC236}">
                <a16:creationId xmlns:a16="http://schemas.microsoft.com/office/drawing/2014/main" id="{12F64C3C-D229-4019-B242-0707C8EFE44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6" name="Imagen 5">
            <a:extLst>
              <a:ext uri="{FF2B5EF4-FFF2-40B4-BE49-F238E27FC236}">
                <a16:creationId xmlns:a16="http://schemas.microsoft.com/office/drawing/2014/main" id="{C5F52BDE-CF04-4CA7-A9FD-77DCC63E7E58}"/>
              </a:ext>
            </a:extLst>
          </p:cNvPr>
          <p:cNvPicPr>
            <a:picLocks noChangeAspect="1"/>
          </p:cNvPicPr>
          <p:nvPr/>
        </p:nvPicPr>
        <p:blipFill>
          <a:blip r:embed="rId2"/>
          <a:stretch>
            <a:fillRect/>
          </a:stretch>
        </p:blipFill>
        <p:spPr>
          <a:xfrm>
            <a:off x="9609666" y="5197354"/>
            <a:ext cx="2343150" cy="1428750"/>
          </a:xfrm>
          <a:prstGeom prst="rect">
            <a:avLst/>
          </a:prstGeom>
        </p:spPr>
      </p:pic>
    </p:spTree>
    <p:extLst>
      <p:ext uri="{BB962C8B-B14F-4D97-AF65-F5344CB8AC3E}">
        <p14:creationId xmlns:p14="http://schemas.microsoft.com/office/powerpoint/2010/main" val="4191776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AF7F5ADF-AA14-4785-8BA9-CD12C97C6105}"/>
              </a:ext>
            </a:extLst>
          </p:cNvPr>
          <p:cNvGrpSpPr/>
          <p:nvPr/>
        </p:nvGrpSpPr>
        <p:grpSpPr>
          <a:xfrm>
            <a:off x="7293935" y="0"/>
            <a:ext cx="4005009" cy="6858001"/>
            <a:chOff x="7293935" y="0"/>
            <a:chExt cx="4005009" cy="6858001"/>
          </a:xfrm>
        </p:grpSpPr>
        <p:sp>
          <p:nvSpPr>
            <p:cNvPr id="4" name="Rectángulo 3">
              <a:extLst>
                <a:ext uri="{FF2B5EF4-FFF2-40B4-BE49-F238E27FC236}">
                  <a16:creationId xmlns:a16="http://schemas.microsoft.com/office/drawing/2014/main" id="{BAE75D78-27B0-4A67-B5BB-27C6A841D878}"/>
                </a:ext>
              </a:extLst>
            </p:cNvPr>
            <p:cNvSpPr/>
            <p:nvPr/>
          </p:nvSpPr>
          <p:spPr>
            <a:xfrm rot="21077321">
              <a:off x="9395976" y="128849"/>
              <a:ext cx="1902968" cy="4543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a:extLst>
                <a:ext uri="{FF2B5EF4-FFF2-40B4-BE49-F238E27FC236}">
                  <a16:creationId xmlns:a16="http://schemas.microsoft.com/office/drawing/2014/main" id="{B691E910-94A7-4B93-9283-00DBDCC45A49}"/>
                </a:ext>
              </a:extLst>
            </p:cNvPr>
            <p:cNvSpPr/>
            <p:nvPr/>
          </p:nvSpPr>
          <p:spPr>
            <a:xfrm rot="1754304">
              <a:off x="9249770" y="3785990"/>
              <a:ext cx="1902968" cy="2772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8530C801-84A9-45A9-8441-36D796F2E870}"/>
                </a:ext>
              </a:extLst>
            </p:cNvPr>
            <p:cNvSpPr/>
            <p:nvPr/>
          </p:nvSpPr>
          <p:spPr>
            <a:xfrm>
              <a:off x="9062859" y="0"/>
              <a:ext cx="1902968" cy="436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a:extLst>
                <a:ext uri="{FF2B5EF4-FFF2-40B4-BE49-F238E27FC236}">
                  <a16:creationId xmlns:a16="http://schemas.microsoft.com/office/drawing/2014/main" id="{84F1726E-FC4A-4D10-8077-0C9FEAF727F6}"/>
                </a:ext>
              </a:extLst>
            </p:cNvPr>
            <p:cNvSpPr/>
            <p:nvPr/>
          </p:nvSpPr>
          <p:spPr>
            <a:xfrm>
              <a:off x="7293935" y="5879805"/>
              <a:ext cx="2931551" cy="978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 name="Título 1">
            <a:extLst>
              <a:ext uri="{FF2B5EF4-FFF2-40B4-BE49-F238E27FC236}">
                <a16:creationId xmlns:a16="http://schemas.microsoft.com/office/drawing/2014/main" id="{88DB0BE8-E359-4618-B1AD-C304BD1B9533}"/>
              </a:ext>
            </a:extLst>
          </p:cNvPr>
          <p:cNvSpPr>
            <a:spLocks noGrp="1"/>
          </p:cNvSpPr>
          <p:nvPr>
            <p:ph type="title"/>
          </p:nvPr>
        </p:nvSpPr>
        <p:spPr>
          <a:xfrm>
            <a:off x="677334" y="237460"/>
            <a:ext cx="8596668" cy="655674"/>
          </a:xfrm>
        </p:spPr>
        <p:txBody>
          <a:bodyPr>
            <a:normAutofit/>
          </a:bodyPr>
          <a:lstStyle/>
          <a:p>
            <a:r>
              <a:rPr lang="es-MX" sz="3100" dirty="0"/>
              <a:t>Proceso de registro en la Asamblea</a:t>
            </a:r>
          </a:p>
        </p:txBody>
      </p:sp>
      <p:sp>
        <p:nvSpPr>
          <p:cNvPr id="25" name="Rectángulo 24">
            <a:extLst>
              <a:ext uri="{FF2B5EF4-FFF2-40B4-BE49-F238E27FC236}">
                <a16:creationId xmlns:a16="http://schemas.microsoft.com/office/drawing/2014/main" id="{7E50E73A-9148-4ECA-8ADE-437D16EA0634}"/>
              </a:ext>
            </a:extLst>
          </p:cNvPr>
          <p:cNvSpPr/>
          <p:nvPr/>
        </p:nvSpPr>
        <p:spPr>
          <a:xfrm>
            <a:off x="112583" y="893134"/>
            <a:ext cx="3795286" cy="403928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1000"/>
              </a:spcBef>
              <a:buClr>
                <a:schemeClr val="accent1"/>
              </a:buClr>
              <a:buSzPct val="80000"/>
            </a:pPr>
            <a:endParaRPr lang="es-MX" sz="20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lgn="ctr"/>
            <a:endParaRPr lang="es-MX" sz="1600" dirty="0">
              <a:solidFill>
                <a:schemeClr val="bg1">
                  <a:lumMod val="50000"/>
                </a:schemeClr>
              </a:solidFill>
            </a:endParaRPr>
          </a:p>
        </p:txBody>
      </p:sp>
      <p:pic>
        <p:nvPicPr>
          <p:cNvPr id="8" name="Imagen 7">
            <a:extLst>
              <a:ext uri="{FF2B5EF4-FFF2-40B4-BE49-F238E27FC236}">
                <a16:creationId xmlns:a16="http://schemas.microsoft.com/office/drawing/2014/main" id="{18E50B2D-A044-444E-9017-828EEE351DC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72375" y1="32875" x2="72375" y2="32875"/>
                        <a14:foregroundMark x1="52625" y1="36000" x2="52625" y2="36000"/>
                        <a14:foregroundMark x1="51375" y1="39250" x2="51375" y2="39250"/>
                        <a14:foregroundMark x1="54625" y1="45750" x2="54625" y2="45750"/>
                        <a14:foregroundMark x1="45750" y1="48375" x2="45750" y2="48375"/>
                        <a14:foregroundMark x1="43000" y1="52875" x2="43000" y2="52875"/>
                        <a14:foregroundMark x1="25750" y1="52750" x2="25750" y2="52750"/>
                        <a14:foregroundMark x1="26125" y1="57375" x2="26125" y2="57375"/>
                        <a14:foregroundMark x1="54250" y1="52750" x2="54250" y2="52750"/>
                        <a14:foregroundMark x1="35125" y1="47875" x2="35125" y2="47875"/>
                        <a14:foregroundMark x1="30875" y1="47875" x2="30875" y2="47875"/>
                        <a14:foregroundMark x1="38625" y1="58125" x2="38625" y2="58125"/>
                        <a14:foregroundMark x1="40500" y1="61875" x2="40500" y2="61875"/>
                        <a14:foregroundMark x1="40375" y1="70250" x2="40375" y2="70250"/>
                        <a14:foregroundMark x1="41000" y1="72875" x2="41000" y2="72875"/>
                        <a14:backgroundMark x1="70750" y1="32875" x2="70750" y2="32875"/>
                        <a14:backgroundMark x1="71250" y1="41875" x2="71250" y2="41875"/>
                        <a14:backgroundMark x1="73875" y1="42000" x2="73625" y2="49875"/>
                        <a14:backgroundMark x1="70250" y1="45000" x2="71250" y2="55000"/>
                        <a14:backgroundMark x1="71625" y1="36625" x2="72625" y2="31375"/>
                      </a14:backgroundRemoval>
                    </a14:imgEffect>
                  </a14:imgLayer>
                </a14:imgProps>
              </a:ext>
            </a:extLst>
          </a:blip>
          <a:srcRect l="20397" t="27229" r="30253" b="31070"/>
          <a:stretch/>
        </p:blipFill>
        <p:spPr>
          <a:xfrm>
            <a:off x="846246" y="3192985"/>
            <a:ext cx="1445924" cy="1424136"/>
          </a:xfrm>
          <a:prstGeom prst="rect">
            <a:avLst/>
          </a:prstGeom>
        </p:spPr>
      </p:pic>
      <p:pic>
        <p:nvPicPr>
          <p:cNvPr id="17" name="Imagen 16">
            <a:extLst>
              <a:ext uri="{FF2B5EF4-FFF2-40B4-BE49-F238E27FC236}">
                <a16:creationId xmlns:a16="http://schemas.microsoft.com/office/drawing/2014/main" id="{D582E3A3-6E5E-4B8F-AF73-613F6A13A2BF}"/>
              </a:ext>
            </a:extLst>
          </p:cNvPr>
          <p:cNvPicPr>
            <a:picLocks noChangeAspect="1"/>
          </p:cNvPicPr>
          <p:nvPr/>
        </p:nvPicPr>
        <p:blipFill rotWithShape="1">
          <a:blip r:embed="rId4"/>
          <a:srcRect l="14551" t="-5483" r="18807" b="27683"/>
          <a:stretch/>
        </p:blipFill>
        <p:spPr>
          <a:xfrm>
            <a:off x="1621726" y="3706972"/>
            <a:ext cx="183790" cy="152494"/>
          </a:xfrm>
          <a:prstGeom prst="rect">
            <a:avLst/>
          </a:prstGeom>
        </p:spPr>
      </p:pic>
      <p:pic>
        <p:nvPicPr>
          <p:cNvPr id="26" name="Imagen 25">
            <a:extLst>
              <a:ext uri="{FF2B5EF4-FFF2-40B4-BE49-F238E27FC236}">
                <a16:creationId xmlns:a16="http://schemas.microsoft.com/office/drawing/2014/main" id="{F3CBA043-C0E9-4525-9B60-AA8E68A212D8}"/>
              </a:ext>
            </a:extLst>
          </p:cNvPr>
          <p:cNvPicPr>
            <a:picLocks noChangeAspect="1"/>
          </p:cNvPicPr>
          <p:nvPr/>
        </p:nvPicPr>
        <p:blipFill>
          <a:blip r:embed="rId5">
            <a:biLevel thresh="75000"/>
          </a:blip>
          <a:stretch>
            <a:fillRect/>
          </a:stretch>
        </p:blipFill>
        <p:spPr>
          <a:xfrm>
            <a:off x="1877872" y="3317817"/>
            <a:ext cx="1296334" cy="1296334"/>
          </a:xfrm>
          <a:prstGeom prst="rect">
            <a:avLst/>
          </a:prstGeom>
        </p:spPr>
      </p:pic>
      <p:pic>
        <p:nvPicPr>
          <p:cNvPr id="28" name="Imagen 27">
            <a:extLst>
              <a:ext uri="{FF2B5EF4-FFF2-40B4-BE49-F238E27FC236}">
                <a16:creationId xmlns:a16="http://schemas.microsoft.com/office/drawing/2014/main" id="{64D39FC5-3C6A-4896-A8B4-B1DBDA16D38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244" t="27859" r="58133" b="14358"/>
          <a:stretch/>
        </p:blipFill>
        <p:spPr>
          <a:xfrm>
            <a:off x="2128030" y="3848324"/>
            <a:ext cx="328280" cy="214178"/>
          </a:xfrm>
          <a:prstGeom prst="rect">
            <a:avLst/>
          </a:prstGeom>
        </p:spPr>
      </p:pic>
      <p:sp>
        <p:nvSpPr>
          <p:cNvPr id="34" name="Marcador de contenido 20">
            <a:extLst>
              <a:ext uri="{FF2B5EF4-FFF2-40B4-BE49-F238E27FC236}">
                <a16:creationId xmlns:a16="http://schemas.microsoft.com/office/drawing/2014/main" id="{7199B150-1B2D-458D-AD45-06A3553458E0}"/>
              </a:ext>
            </a:extLst>
          </p:cNvPr>
          <p:cNvSpPr txBox="1">
            <a:spLocks/>
          </p:cNvSpPr>
          <p:nvPr/>
        </p:nvSpPr>
        <p:spPr>
          <a:xfrm>
            <a:off x="112583" y="5057252"/>
            <a:ext cx="11886086" cy="1671095"/>
          </a:xfrm>
          <a:prstGeom prst="rect">
            <a:avLst/>
          </a:prstGeom>
          <a:solidFill>
            <a:schemeClr val="accent2">
              <a:lumMod val="85000"/>
            </a:schemeClr>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MX" sz="1550" dirty="0"/>
              <a:t>Si a la hora de inicio marcada para el inicio de una asamblea aún hay gente en la fila de registro, y ya se cuenta con cuórum, la asamblea podrá desarrollarse hasta antes del momento de la votación.</a:t>
            </a:r>
          </a:p>
          <a:p>
            <a:r>
              <a:rPr lang="es-MX" sz="1550" dirty="0"/>
              <a:t>Si a la hora de inicio marcada para el inicio de una asamblea aún hay gente en la fila de registro y no se cuenta con cuórum, el registro continuará hasta que no exista fila.</a:t>
            </a:r>
          </a:p>
          <a:p>
            <a:r>
              <a:rPr lang="es-MX" sz="1550" dirty="0"/>
              <a:t>Si a la hora de inicio de una asamblea no se ha reunido cuórum y no hay fila, iniciará un periodo de tolerancia de  </a:t>
            </a:r>
            <a:r>
              <a:rPr lang="es-MX" sz="1600" b="1" dirty="0"/>
              <a:t>60 minutos</a:t>
            </a:r>
            <a:r>
              <a:rPr lang="es-MX" sz="1600" dirty="0"/>
              <a:t>.</a:t>
            </a:r>
          </a:p>
          <a:p>
            <a:pPr marL="0" indent="0">
              <a:buFont typeface="Wingdings 3" charset="2"/>
              <a:buNone/>
            </a:pPr>
            <a:endParaRPr lang="es-MX" sz="1600" dirty="0"/>
          </a:p>
        </p:txBody>
      </p:sp>
      <p:sp>
        <p:nvSpPr>
          <p:cNvPr id="18" name="Rectángulo 17">
            <a:extLst>
              <a:ext uri="{FF2B5EF4-FFF2-40B4-BE49-F238E27FC236}">
                <a16:creationId xmlns:a16="http://schemas.microsoft.com/office/drawing/2014/main" id="{E76DF22F-4EC9-4A4A-BADB-E215A14D20BB}"/>
              </a:ext>
            </a:extLst>
          </p:cNvPr>
          <p:cNvSpPr/>
          <p:nvPr/>
        </p:nvSpPr>
        <p:spPr>
          <a:xfrm>
            <a:off x="156149" y="1041801"/>
            <a:ext cx="3597276" cy="1272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mj-lt"/>
              <a:buAutoNum type="arabicPeriod"/>
            </a:pPr>
            <a:r>
              <a:rPr lang="es-MX" sz="1400" dirty="0">
                <a:solidFill>
                  <a:schemeClr val="tx1">
                    <a:lumMod val="75000"/>
                    <a:lumOff val="25000"/>
                  </a:schemeClr>
                </a:solidFill>
              </a:rPr>
              <a:t>La persona que pretenda afiliarse se presentará ante el personal del IEE con su </a:t>
            </a:r>
            <a:r>
              <a:rPr lang="es-MX" sz="1400" i="1" dirty="0">
                <a:solidFill>
                  <a:schemeClr val="tx1">
                    <a:lumMod val="75000"/>
                    <a:lumOff val="25000"/>
                  </a:schemeClr>
                </a:solidFill>
              </a:rPr>
              <a:t>CPV vigente</a:t>
            </a:r>
            <a:r>
              <a:rPr lang="es-MX" sz="1400" dirty="0">
                <a:solidFill>
                  <a:schemeClr val="tx1">
                    <a:lumMod val="75000"/>
                    <a:lumOff val="25000"/>
                  </a:schemeClr>
                </a:solidFill>
              </a:rPr>
              <a:t>, o bien, con el recibo de trámite de la misma acompañada de una identificación oficial.</a:t>
            </a:r>
          </a:p>
        </p:txBody>
      </p:sp>
      <p:sp>
        <p:nvSpPr>
          <p:cNvPr id="35" name="Rectángulo 34">
            <a:extLst>
              <a:ext uri="{FF2B5EF4-FFF2-40B4-BE49-F238E27FC236}">
                <a16:creationId xmlns:a16="http://schemas.microsoft.com/office/drawing/2014/main" id="{6FC98612-1F44-4E21-B484-5D42B520680D}"/>
              </a:ext>
            </a:extLst>
          </p:cNvPr>
          <p:cNvSpPr/>
          <p:nvPr/>
        </p:nvSpPr>
        <p:spPr>
          <a:xfrm>
            <a:off x="175288" y="2467707"/>
            <a:ext cx="3578137" cy="847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mj-lt"/>
              <a:buAutoNum type="arabicPeriod" startAt="2"/>
            </a:pPr>
            <a:r>
              <a:rPr lang="es-MX" sz="1400" dirty="0">
                <a:solidFill>
                  <a:schemeClr val="tx1">
                    <a:lumMod val="75000"/>
                    <a:lumOff val="25000"/>
                  </a:schemeClr>
                </a:solidFill>
              </a:rPr>
              <a:t>El personal del IEE verificará la identidad de la persona y cotejará con el padrón electoral disponible. </a:t>
            </a:r>
          </a:p>
          <a:p>
            <a:endParaRPr lang="es-MX" sz="1400" dirty="0">
              <a:solidFill>
                <a:schemeClr val="tx1">
                  <a:lumMod val="75000"/>
                  <a:lumOff val="25000"/>
                </a:schemeClr>
              </a:solidFill>
            </a:endParaRPr>
          </a:p>
        </p:txBody>
      </p:sp>
      <p:sp>
        <p:nvSpPr>
          <p:cNvPr id="47" name="Rectángulo 46">
            <a:extLst>
              <a:ext uri="{FF2B5EF4-FFF2-40B4-BE49-F238E27FC236}">
                <a16:creationId xmlns:a16="http://schemas.microsoft.com/office/drawing/2014/main" id="{5F59D433-9267-4168-9EF6-05C336A32C4F}"/>
              </a:ext>
            </a:extLst>
          </p:cNvPr>
          <p:cNvSpPr/>
          <p:nvPr/>
        </p:nvSpPr>
        <p:spPr>
          <a:xfrm>
            <a:off x="4157983" y="896784"/>
            <a:ext cx="3795286" cy="403928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1000"/>
              </a:spcBef>
              <a:buClr>
                <a:schemeClr val="accent1"/>
              </a:buClr>
              <a:buSzPct val="80000"/>
            </a:pPr>
            <a:endParaRPr lang="es-MX" sz="20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lgn="ctr"/>
            <a:endParaRPr lang="es-MX" sz="1600" dirty="0">
              <a:solidFill>
                <a:schemeClr val="bg1">
                  <a:lumMod val="50000"/>
                </a:schemeClr>
              </a:solidFill>
            </a:endParaRPr>
          </a:p>
        </p:txBody>
      </p:sp>
      <p:sp>
        <p:nvSpPr>
          <p:cNvPr id="48" name="Rectángulo 47">
            <a:extLst>
              <a:ext uri="{FF2B5EF4-FFF2-40B4-BE49-F238E27FC236}">
                <a16:creationId xmlns:a16="http://schemas.microsoft.com/office/drawing/2014/main" id="{0737B41B-93CF-4652-B214-EB19C7379F29}"/>
              </a:ext>
            </a:extLst>
          </p:cNvPr>
          <p:cNvSpPr/>
          <p:nvPr/>
        </p:nvSpPr>
        <p:spPr>
          <a:xfrm>
            <a:off x="8203383" y="900155"/>
            <a:ext cx="3795286" cy="403928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1000"/>
              </a:spcBef>
              <a:buClr>
                <a:schemeClr val="accent1"/>
              </a:buClr>
              <a:buSzPct val="80000"/>
            </a:pPr>
            <a:endParaRPr lang="es-MX" sz="20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lgn="ctr"/>
            <a:endParaRPr lang="es-MX" sz="1600" dirty="0">
              <a:solidFill>
                <a:schemeClr val="bg1">
                  <a:lumMod val="50000"/>
                </a:schemeClr>
              </a:solidFill>
            </a:endParaRPr>
          </a:p>
        </p:txBody>
      </p:sp>
      <p:grpSp>
        <p:nvGrpSpPr>
          <p:cNvPr id="50" name="Grupo 49">
            <a:extLst>
              <a:ext uri="{FF2B5EF4-FFF2-40B4-BE49-F238E27FC236}">
                <a16:creationId xmlns:a16="http://schemas.microsoft.com/office/drawing/2014/main" id="{AEEAB6F2-8437-4FD3-A826-C3FF0F4AFAE2}"/>
              </a:ext>
            </a:extLst>
          </p:cNvPr>
          <p:cNvGrpSpPr/>
          <p:nvPr/>
        </p:nvGrpSpPr>
        <p:grpSpPr>
          <a:xfrm>
            <a:off x="4978172" y="3243345"/>
            <a:ext cx="1445924" cy="1424136"/>
            <a:chOff x="4065826" y="1867346"/>
            <a:chExt cx="3384322" cy="2859828"/>
          </a:xfrm>
        </p:grpSpPr>
        <p:pic>
          <p:nvPicPr>
            <p:cNvPr id="51" name="Imagen 50">
              <a:extLst>
                <a:ext uri="{FF2B5EF4-FFF2-40B4-BE49-F238E27FC236}">
                  <a16:creationId xmlns:a16="http://schemas.microsoft.com/office/drawing/2014/main" id="{EC972073-72C4-44D4-BF49-B7C88153D73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72375" y1="32875" x2="72375" y2="32875"/>
                          <a14:foregroundMark x1="52625" y1="36000" x2="52625" y2="36000"/>
                          <a14:foregroundMark x1="51375" y1="39250" x2="51375" y2="39250"/>
                          <a14:foregroundMark x1="54625" y1="45750" x2="54625" y2="45750"/>
                          <a14:foregroundMark x1="45750" y1="48375" x2="45750" y2="48375"/>
                          <a14:foregroundMark x1="43000" y1="52875" x2="43000" y2="52875"/>
                          <a14:foregroundMark x1="25750" y1="52750" x2="25750" y2="52750"/>
                          <a14:foregroundMark x1="26125" y1="57375" x2="26125" y2="57375"/>
                          <a14:foregroundMark x1="54250" y1="52750" x2="54250" y2="52750"/>
                          <a14:foregroundMark x1="35125" y1="47875" x2="35125" y2="47875"/>
                          <a14:foregroundMark x1="30875" y1="47875" x2="30875" y2="47875"/>
                          <a14:foregroundMark x1="38625" y1="58125" x2="38625" y2="58125"/>
                          <a14:foregroundMark x1="40500" y1="61875" x2="40500" y2="61875"/>
                          <a14:foregroundMark x1="40375" y1="70250" x2="40375" y2="70250"/>
                          <a14:foregroundMark x1="41000" y1="72875" x2="41000" y2="72875"/>
                          <a14:backgroundMark x1="70750" y1="32875" x2="70750" y2="32875"/>
                          <a14:backgroundMark x1="71250" y1="41875" x2="71250" y2="41875"/>
                          <a14:backgroundMark x1="73875" y1="42000" x2="73625" y2="49875"/>
                          <a14:backgroundMark x1="70250" y1="45000" x2="71250" y2="55000"/>
                          <a14:backgroundMark x1="71625" y1="36625" x2="72625" y2="31375"/>
                        </a14:backgroundRemoval>
                      </a14:imgEffect>
                    </a14:imgLayer>
                  </a14:imgProps>
                </a:ext>
              </a:extLst>
            </a:blip>
            <a:srcRect l="20397" t="27229" r="30253" b="31070"/>
            <a:stretch/>
          </p:blipFill>
          <p:spPr>
            <a:xfrm>
              <a:off x="4065826" y="1867346"/>
              <a:ext cx="3384322" cy="2859828"/>
            </a:xfrm>
            <a:prstGeom prst="rect">
              <a:avLst/>
            </a:prstGeom>
          </p:spPr>
        </p:pic>
        <p:pic>
          <p:nvPicPr>
            <p:cNvPr id="52" name="Imagen 51">
              <a:extLst>
                <a:ext uri="{FF2B5EF4-FFF2-40B4-BE49-F238E27FC236}">
                  <a16:creationId xmlns:a16="http://schemas.microsoft.com/office/drawing/2014/main" id="{4D946971-C182-4948-9484-A1F5EFE114DA}"/>
                </a:ext>
              </a:extLst>
            </p:cNvPr>
            <p:cNvPicPr>
              <a:picLocks noChangeAspect="1"/>
            </p:cNvPicPr>
            <p:nvPr/>
          </p:nvPicPr>
          <p:blipFill rotWithShape="1">
            <a:blip r:embed="rId4"/>
            <a:srcRect l="14551" t="-5483" r="18807" b="27683"/>
            <a:stretch/>
          </p:blipFill>
          <p:spPr>
            <a:xfrm>
              <a:off x="5880911" y="2899490"/>
              <a:ext cx="430177" cy="306225"/>
            </a:xfrm>
            <a:prstGeom prst="rect">
              <a:avLst/>
            </a:prstGeom>
          </p:spPr>
        </p:pic>
      </p:grpSp>
      <p:pic>
        <p:nvPicPr>
          <p:cNvPr id="53" name="Imagen 52">
            <a:extLst>
              <a:ext uri="{FF2B5EF4-FFF2-40B4-BE49-F238E27FC236}">
                <a16:creationId xmlns:a16="http://schemas.microsoft.com/office/drawing/2014/main" id="{8195673E-D240-4FD7-9E6B-4B3B406511A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870" b="98261" l="1370" r="100000">
                        <a14:foregroundMark x1="31963" y1="54783" x2="31963" y2="54783"/>
                        <a14:foregroundMark x1="53425" y1="53478" x2="53425" y2="53478"/>
                        <a14:foregroundMark x1="52055" y1="32609" x2="54338" y2="57391"/>
                        <a14:foregroundMark x1="45662" y1="56522" x2="64840" y2="53478"/>
                        <a14:foregroundMark x1="31050" y1="66087" x2="31050" y2="48696"/>
                      </a14:backgroundRemoval>
                    </a14:imgEffect>
                  </a14:imgLayer>
                </a14:imgProps>
              </a:ext>
            </a:extLst>
          </a:blip>
          <a:stretch>
            <a:fillRect/>
          </a:stretch>
        </p:blipFill>
        <p:spPr>
          <a:xfrm>
            <a:off x="6298258" y="3667236"/>
            <a:ext cx="598419" cy="628477"/>
          </a:xfrm>
          <a:prstGeom prst="rect">
            <a:avLst/>
          </a:prstGeom>
        </p:spPr>
      </p:pic>
      <p:sp>
        <p:nvSpPr>
          <p:cNvPr id="54" name="Rectángulo 53">
            <a:extLst>
              <a:ext uri="{FF2B5EF4-FFF2-40B4-BE49-F238E27FC236}">
                <a16:creationId xmlns:a16="http://schemas.microsoft.com/office/drawing/2014/main" id="{A51568C2-9793-418B-A162-61AABAF3D476}"/>
              </a:ext>
            </a:extLst>
          </p:cNvPr>
          <p:cNvSpPr/>
          <p:nvPr/>
        </p:nvSpPr>
        <p:spPr>
          <a:xfrm>
            <a:off x="4195508" y="1091455"/>
            <a:ext cx="3578137" cy="721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mj-lt"/>
              <a:buAutoNum type="arabicPeriod" startAt="3"/>
            </a:pPr>
            <a:r>
              <a:rPr lang="es-MX" sz="1400" dirty="0">
                <a:solidFill>
                  <a:schemeClr val="tx1">
                    <a:lumMod val="75000"/>
                    <a:lumOff val="25000"/>
                  </a:schemeClr>
                </a:solidFill>
              </a:rPr>
              <a:t>Al comprobarse la identidad de la persona, el personal del IEE imprimirá la manifestación formal de afiliación.</a:t>
            </a:r>
          </a:p>
        </p:txBody>
      </p:sp>
      <p:pic>
        <p:nvPicPr>
          <p:cNvPr id="55" name="Imagen 54">
            <a:extLst>
              <a:ext uri="{FF2B5EF4-FFF2-40B4-BE49-F238E27FC236}">
                <a16:creationId xmlns:a16="http://schemas.microsoft.com/office/drawing/2014/main" id="{4D402D76-7D23-4C0A-9900-F494B47E1827}"/>
              </a:ext>
            </a:extLst>
          </p:cNvPr>
          <p:cNvPicPr>
            <a:picLocks noChangeAspect="1"/>
          </p:cNvPicPr>
          <p:nvPr/>
        </p:nvPicPr>
        <p:blipFill>
          <a:blip r:embed="rId5">
            <a:biLevel thresh="75000"/>
          </a:blip>
          <a:stretch>
            <a:fillRect/>
          </a:stretch>
        </p:blipFill>
        <p:spPr>
          <a:xfrm>
            <a:off x="10231281" y="3410738"/>
            <a:ext cx="1256743" cy="1256743"/>
          </a:xfrm>
          <a:prstGeom prst="rect">
            <a:avLst/>
          </a:prstGeom>
        </p:spPr>
      </p:pic>
      <p:pic>
        <p:nvPicPr>
          <p:cNvPr id="56" name="Imagen 55">
            <a:extLst>
              <a:ext uri="{FF2B5EF4-FFF2-40B4-BE49-F238E27FC236}">
                <a16:creationId xmlns:a16="http://schemas.microsoft.com/office/drawing/2014/main" id="{426B6BA9-CC49-4B59-98FD-C48F1672DC68}"/>
              </a:ext>
            </a:extLst>
          </p:cNvPr>
          <p:cNvPicPr>
            <a:picLocks noChangeAspect="1"/>
          </p:cNvPicPr>
          <p:nvPr/>
        </p:nvPicPr>
        <p:blipFill>
          <a:blip r:embed="rId9">
            <a:biLevel thresh="75000"/>
          </a:blip>
          <a:stretch>
            <a:fillRect/>
          </a:stretch>
        </p:blipFill>
        <p:spPr>
          <a:xfrm>
            <a:off x="10354143" y="3725225"/>
            <a:ext cx="500257" cy="500257"/>
          </a:xfrm>
          <a:prstGeom prst="rect">
            <a:avLst/>
          </a:prstGeom>
        </p:spPr>
      </p:pic>
      <p:grpSp>
        <p:nvGrpSpPr>
          <p:cNvPr id="57" name="Grupo 56">
            <a:extLst>
              <a:ext uri="{FF2B5EF4-FFF2-40B4-BE49-F238E27FC236}">
                <a16:creationId xmlns:a16="http://schemas.microsoft.com/office/drawing/2014/main" id="{94012AA1-9242-4578-818E-337ABA03615C}"/>
              </a:ext>
            </a:extLst>
          </p:cNvPr>
          <p:cNvGrpSpPr/>
          <p:nvPr/>
        </p:nvGrpSpPr>
        <p:grpSpPr>
          <a:xfrm>
            <a:off x="9084237" y="3241236"/>
            <a:ext cx="1445924" cy="1424136"/>
            <a:chOff x="4065826" y="1867346"/>
            <a:chExt cx="3384322" cy="2859828"/>
          </a:xfrm>
        </p:grpSpPr>
        <p:pic>
          <p:nvPicPr>
            <p:cNvPr id="58" name="Imagen 57">
              <a:extLst>
                <a:ext uri="{FF2B5EF4-FFF2-40B4-BE49-F238E27FC236}">
                  <a16:creationId xmlns:a16="http://schemas.microsoft.com/office/drawing/2014/main" id="{56106304-2A8B-477E-8F98-12C68C42EE39}"/>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72375" y1="32875" x2="72375" y2="32875"/>
                          <a14:foregroundMark x1="52625" y1="36000" x2="52625" y2="36000"/>
                          <a14:foregroundMark x1="51375" y1="39250" x2="51375" y2="39250"/>
                          <a14:foregroundMark x1="54625" y1="45750" x2="54625" y2="45750"/>
                          <a14:foregroundMark x1="45750" y1="48375" x2="45750" y2="48375"/>
                          <a14:foregroundMark x1="43000" y1="52875" x2="43000" y2="52875"/>
                          <a14:foregroundMark x1="25750" y1="52750" x2="25750" y2="52750"/>
                          <a14:foregroundMark x1="26125" y1="57375" x2="26125" y2="57375"/>
                          <a14:foregroundMark x1="54250" y1="52750" x2="54250" y2="52750"/>
                          <a14:foregroundMark x1="35125" y1="47875" x2="35125" y2="47875"/>
                          <a14:foregroundMark x1="30875" y1="47875" x2="30875" y2="47875"/>
                          <a14:foregroundMark x1="38625" y1="58125" x2="38625" y2="58125"/>
                          <a14:foregroundMark x1="40500" y1="61875" x2="40500" y2="61875"/>
                          <a14:foregroundMark x1="40375" y1="70250" x2="40375" y2="70250"/>
                          <a14:foregroundMark x1="41000" y1="72875" x2="41000" y2="72875"/>
                          <a14:backgroundMark x1="70750" y1="32875" x2="70750" y2="32875"/>
                          <a14:backgroundMark x1="71250" y1="41875" x2="71250" y2="41875"/>
                          <a14:backgroundMark x1="73875" y1="42000" x2="73625" y2="49875"/>
                          <a14:backgroundMark x1="70250" y1="45000" x2="71250" y2="55000"/>
                          <a14:backgroundMark x1="71625" y1="36625" x2="72625" y2="31375"/>
                        </a14:backgroundRemoval>
                      </a14:imgEffect>
                    </a14:imgLayer>
                  </a14:imgProps>
                </a:ext>
              </a:extLst>
            </a:blip>
            <a:srcRect l="20397" t="27229" r="30253" b="31070"/>
            <a:stretch/>
          </p:blipFill>
          <p:spPr>
            <a:xfrm>
              <a:off x="4065826" y="1867346"/>
              <a:ext cx="3384322" cy="2859828"/>
            </a:xfrm>
            <a:prstGeom prst="rect">
              <a:avLst/>
            </a:prstGeom>
          </p:spPr>
        </p:pic>
        <p:pic>
          <p:nvPicPr>
            <p:cNvPr id="59" name="Imagen 58">
              <a:extLst>
                <a:ext uri="{FF2B5EF4-FFF2-40B4-BE49-F238E27FC236}">
                  <a16:creationId xmlns:a16="http://schemas.microsoft.com/office/drawing/2014/main" id="{DC58BEF3-2F59-4593-9E9E-C6CB72B96DFE}"/>
                </a:ext>
              </a:extLst>
            </p:cNvPr>
            <p:cNvPicPr>
              <a:picLocks noChangeAspect="1"/>
            </p:cNvPicPr>
            <p:nvPr/>
          </p:nvPicPr>
          <p:blipFill rotWithShape="1">
            <a:blip r:embed="rId4"/>
            <a:srcRect l="14551" t="-5483" r="18807" b="27683"/>
            <a:stretch/>
          </p:blipFill>
          <p:spPr>
            <a:xfrm>
              <a:off x="5880911" y="2899490"/>
              <a:ext cx="430177" cy="306225"/>
            </a:xfrm>
            <a:prstGeom prst="rect">
              <a:avLst/>
            </a:prstGeom>
          </p:spPr>
        </p:pic>
      </p:grpSp>
      <p:pic>
        <p:nvPicPr>
          <p:cNvPr id="60" name="Imagen 59">
            <a:extLst>
              <a:ext uri="{FF2B5EF4-FFF2-40B4-BE49-F238E27FC236}">
                <a16:creationId xmlns:a16="http://schemas.microsoft.com/office/drawing/2014/main" id="{40422DD7-1381-42EB-9BEF-93E1C09C952F}"/>
              </a:ext>
            </a:extLst>
          </p:cNvPr>
          <p:cNvPicPr>
            <a:picLocks noChangeAspect="1"/>
          </p:cNvPicPr>
          <p:nvPr/>
        </p:nvPicPr>
        <p:blipFill>
          <a:blip r:embed="rId10">
            <a:lum bright="70000" contrast="-70000"/>
            <a:extLst>
              <a:ext uri="{BEBA8EAE-BF5A-486C-A8C5-ECC9F3942E4B}">
                <a14:imgProps xmlns:a14="http://schemas.microsoft.com/office/drawing/2010/main">
                  <a14:imgLayer r:embed="rId11">
                    <a14:imgEffect>
                      <a14:backgroundRemoval t="0" b="98667" l="9778" r="89778">
                        <a14:foregroundMark x1="33778" y1="86222" x2="33778" y2="86222"/>
                        <a14:foregroundMark x1="64889" y1="84444" x2="64889" y2="84444"/>
                      </a14:backgroundRemoval>
                    </a14:imgEffect>
                  </a14:imgLayer>
                </a14:imgProps>
              </a:ext>
            </a:extLst>
          </a:blip>
          <a:stretch>
            <a:fillRect/>
          </a:stretch>
        </p:blipFill>
        <p:spPr>
          <a:xfrm flipH="1">
            <a:off x="10723518" y="3939435"/>
            <a:ext cx="266667" cy="266667"/>
          </a:xfrm>
          <a:prstGeom prst="rect">
            <a:avLst/>
          </a:prstGeom>
        </p:spPr>
      </p:pic>
      <p:sp>
        <p:nvSpPr>
          <p:cNvPr id="61" name="Rectángulo 60">
            <a:extLst>
              <a:ext uri="{FF2B5EF4-FFF2-40B4-BE49-F238E27FC236}">
                <a16:creationId xmlns:a16="http://schemas.microsoft.com/office/drawing/2014/main" id="{42C078FE-3BF2-4324-AB20-F2E498E2DB0F}"/>
              </a:ext>
            </a:extLst>
          </p:cNvPr>
          <p:cNvSpPr/>
          <p:nvPr/>
        </p:nvSpPr>
        <p:spPr>
          <a:xfrm>
            <a:off x="8336672" y="1058163"/>
            <a:ext cx="3468348" cy="721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mj-lt"/>
              <a:buAutoNum type="arabicPeriod" startAt="4"/>
            </a:pPr>
            <a:r>
              <a:rPr lang="es-MX" sz="1400" dirty="0">
                <a:solidFill>
                  <a:schemeClr val="tx1">
                    <a:lumMod val="75000"/>
                    <a:lumOff val="25000"/>
                  </a:schemeClr>
                </a:solidFill>
              </a:rPr>
              <a:t>En caso de estar de acuerdo con el contenido de la misma, se firmará dicha manifestación ante personal del IEE.</a:t>
            </a:r>
          </a:p>
        </p:txBody>
      </p:sp>
      <p:sp>
        <p:nvSpPr>
          <p:cNvPr id="62" name="Rectángulo 61">
            <a:extLst>
              <a:ext uri="{FF2B5EF4-FFF2-40B4-BE49-F238E27FC236}">
                <a16:creationId xmlns:a16="http://schemas.microsoft.com/office/drawing/2014/main" id="{E29BD97A-C4E1-4E5E-B12F-47E89855C5C9}"/>
              </a:ext>
            </a:extLst>
          </p:cNvPr>
          <p:cNvSpPr/>
          <p:nvPr/>
        </p:nvSpPr>
        <p:spPr>
          <a:xfrm>
            <a:off x="8336672" y="2183965"/>
            <a:ext cx="3468348" cy="721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mj-lt"/>
              <a:buAutoNum type="arabicPeriod" startAt="5"/>
            </a:pPr>
            <a:r>
              <a:rPr lang="es-MX" sz="1400" dirty="0">
                <a:solidFill>
                  <a:schemeClr val="tx1">
                    <a:lumMod val="75000"/>
                    <a:lumOff val="25000"/>
                  </a:schemeClr>
                </a:solidFill>
              </a:rPr>
              <a:t>El personal de IEE entregará un distintivo a la persona afiliada para garantizar que se contará solo una ocasión</a:t>
            </a:r>
            <a:r>
              <a:rPr lang="es-MX" sz="1400" dirty="0">
                <a:solidFill>
                  <a:schemeClr val="bg1">
                    <a:lumMod val="50000"/>
                  </a:schemeClr>
                </a:solidFill>
              </a:rPr>
              <a:t>.</a:t>
            </a:r>
          </a:p>
        </p:txBody>
      </p:sp>
      <p:sp>
        <p:nvSpPr>
          <p:cNvPr id="63" name="Rectángulo 62">
            <a:extLst>
              <a:ext uri="{FF2B5EF4-FFF2-40B4-BE49-F238E27FC236}">
                <a16:creationId xmlns:a16="http://schemas.microsoft.com/office/drawing/2014/main" id="{ADEBC1C4-59E7-46ED-BE94-97772612C7D0}"/>
              </a:ext>
            </a:extLst>
          </p:cNvPr>
          <p:cNvSpPr/>
          <p:nvPr/>
        </p:nvSpPr>
        <p:spPr>
          <a:xfrm>
            <a:off x="10644609" y="6242816"/>
            <a:ext cx="1215319" cy="34505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048690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AF7F5ADF-AA14-4785-8BA9-CD12C97C6105}"/>
              </a:ext>
            </a:extLst>
          </p:cNvPr>
          <p:cNvGrpSpPr/>
          <p:nvPr/>
        </p:nvGrpSpPr>
        <p:grpSpPr>
          <a:xfrm>
            <a:off x="7293935" y="0"/>
            <a:ext cx="4005009" cy="6858001"/>
            <a:chOff x="7293935" y="0"/>
            <a:chExt cx="4005009" cy="6858001"/>
          </a:xfrm>
        </p:grpSpPr>
        <p:sp>
          <p:nvSpPr>
            <p:cNvPr id="4" name="Rectángulo 3">
              <a:extLst>
                <a:ext uri="{FF2B5EF4-FFF2-40B4-BE49-F238E27FC236}">
                  <a16:creationId xmlns:a16="http://schemas.microsoft.com/office/drawing/2014/main" id="{BAE75D78-27B0-4A67-B5BB-27C6A841D878}"/>
                </a:ext>
              </a:extLst>
            </p:cNvPr>
            <p:cNvSpPr/>
            <p:nvPr/>
          </p:nvSpPr>
          <p:spPr>
            <a:xfrm rot="21077321">
              <a:off x="9395976" y="128849"/>
              <a:ext cx="1902968" cy="4543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a:extLst>
                <a:ext uri="{FF2B5EF4-FFF2-40B4-BE49-F238E27FC236}">
                  <a16:creationId xmlns:a16="http://schemas.microsoft.com/office/drawing/2014/main" id="{B691E910-94A7-4B93-9283-00DBDCC45A49}"/>
                </a:ext>
              </a:extLst>
            </p:cNvPr>
            <p:cNvSpPr/>
            <p:nvPr/>
          </p:nvSpPr>
          <p:spPr>
            <a:xfrm rot="1754304">
              <a:off x="9249770" y="3785990"/>
              <a:ext cx="1902968" cy="2772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8530C801-84A9-45A9-8441-36D796F2E870}"/>
                </a:ext>
              </a:extLst>
            </p:cNvPr>
            <p:cNvSpPr/>
            <p:nvPr/>
          </p:nvSpPr>
          <p:spPr>
            <a:xfrm>
              <a:off x="9062859" y="0"/>
              <a:ext cx="1902968" cy="436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a:extLst>
                <a:ext uri="{FF2B5EF4-FFF2-40B4-BE49-F238E27FC236}">
                  <a16:creationId xmlns:a16="http://schemas.microsoft.com/office/drawing/2014/main" id="{84F1726E-FC4A-4D10-8077-0C9FEAF727F6}"/>
                </a:ext>
              </a:extLst>
            </p:cNvPr>
            <p:cNvSpPr/>
            <p:nvPr/>
          </p:nvSpPr>
          <p:spPr>
            <a:xfrm>
              <a:off x="7293935" y="5879805"/>
              <a:ext cx="2931551" cy="978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 name="Título 1">
            <a:extLst>
              <a:ext uri="{FF2B5EF4-FFF2-40B4-BE49-F238E27FC236}">
                <a16:creationId xmlns:a16="http://schemas.microsoft.com/office/drawing/2014/main" id="{88DB0BE8-E359-4618-B1AD-C304BD1B9533}"/>
              </a:ext>
            </a:extLst>
          </p:cNvPr>
          <p:cNvSpPr>
            <a:spLocks noGrp="1"/>
          </p:cNvSpPr>
          <p:nvPr>
            <p:ph type="title"/>
          </p:nvPr>
        </p:nvSpPr>
        <p:spPr>
          <a:xfrm>
            <a:off x="677334" y="237460"/>
            <a:ext cx="8596668" cy="655674"/>
          </a:xfrm>
        </p:spPr>
        <p:txBody>
          <a:bodyPr>
            <a:normAutofit/>
          </a:bodyPr>
          <a:lstStyle/>
          <a:p>
            <a:r>
              <a:rPr lang="es-MX" sz="3100" dirty="0"/>
              <a:t>Puntos mínimos requeridos para la validez</a:t>
            </a:r>
          </a:p>
        </p:txBody>
      </p:sp>
      <p:sp>
        <p:nvSpPr>
          <p:cNvPr id="25" name="Rectángulo 24">
            <a:extLst>
              <a:ext uri="{FF2B5EF4-FFF2-40B4-BE49-F238E27FC236}">
                <a16:creationId xmlns:a16="http://schemas.microsoft.com/office/drawing/2014/main" id="{7E50E73A-9148-4ECA-8ADE-437D16EA0634}"/>
              </a:ext>
            </a:extLst>
          </p:cNvPr>
          <p:cNvSpPr/>
          <p:nvPr/>
        </p:nvSpPr>
        <p:spPr>
          <a:xfrm>
            <a:off x="112583" y="893135"/>
            <a:ext cx="3795286" cy="1918304"/>
          </a:xfrm>
          <a:prstGeom prst="rect">
            <a:avLst/>
          </a:prstGeom>
          <a:solidFill>
            <a:schemeClr val="accent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1000"/>
              </a:spcBef>
              <a:buClr>
                <a:schemeClr val="accent1"/>
              </a:buClr>
              <a:buSzPct val="80000"/>
            </a:pPr>
            <a:endParaRPr lang="es-MX" sz="20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lgn="ctr"/>
            <a:endParaRPr lang="es-MX" sz="1600" dirty="0">
              <a:solidFill>
                <a:schemeClr val="bg1">
                  <a:lumMod val="50000"/>
                </a:schemeClr>
              </a:solidFill>
            </a:endParaRPr>
          </a:p>
        </p:txBody>
      </p:sp>
      <p:sp>
        <p:nvSpPr>
          <p:cNvPr id="18" name="Rectángulo 17">
            <a:extLst>
              <a:ext uri="{FF2B5EF4-FFF2-40B4-BE49-F238E27FC236}">
                <a16:creationId xmlns:a16="http://schemas.microsoft.com/office/drawing/2014/main" id="{E76DF22F-4EC9-4A4A-BADB-E215A14D20BB}"/>
              </a:ext>
            </a:extLst>
          </p:cNvPr>
          <p:cNvSpPr/>
          <p:nvPr/>
        </p:nvSpPr>
        <p:spPr>
          <a:xfrm>
            <a:off x="211588" y="1156723"/>
            <a:ext cx="3597276" cy="4641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mj-lt"/>
              <a:buAutoNum type="arabicPeriod"/>
            </a:pPr>
            <a:r>
              <a:rPr lang="es-MX" sz="1400" dirty="0">
                <a:solidFill>
                  <a:schemeClr val="tx1">
                    <a:lumMod val="75000"/>
                    <a:lumOff val="25000"/>
                  </a:schemeClr>
                </a:solidFill>
              </a:rPr>
              <a:t>Protocolo de apertura de la asamblea</a:t>
            </a:r>
          </a:p>
        </p:txBody>
      </p:sp>
      <p:sp>
        <p:nvSpPr>
          <p:cNvPr id="47" name="Rectángulo 46">
            <a:extLst>
              <a:ext uri="{FF2B5EF4-FFF2-40B4-BE49-F238E27FC236}">
                <a16:creationId xmlns:a16="http://schemas.microsoft.com/office/drawing/2014/main" id="{5F59D433-9267-4168-9EF6-05C336A32C4F}"/>
              </a:ext>
            </a:extLst>
          </p:cNvPr>
          <p:cNvSpPr/>
          <p:nvPr/>
        </p:nvSpPr>
        <p:spPr>
          <a:xfrm>
            <a:off x="4157983" y="896784"/>
            <a:ext cx="3795286" cy="5723755"/>
          </a:xfrm>
          <a:prstGeom prst="rect">
            <a:avLst/>
          </a:prstGeom>
          <a:solidFill>
            <a:schemeClr val="accent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1000"/>
              </a:spcBef>
              <a:buClr>
                <a:schemeClr val="accent1"/>
              </a:buClr>
              <a:buSzPct val="80000"/>
            </a:pPr>
            <a:endParaRPr lang="es-MX" sz="20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lgn="ctr"/>
            <a:endParaRPr lang="es-MX" sz="1600" dirty="0">
              <a:solidFill>
                <a:schemeClr val="bg1">
                  <a:lumMod val="50000"/>
                </a:schemeClr>
              </a:solidFill>
            </a:endParaRPr>
          </a:p>
        </p:txBody>
      </p:sp>
      <p:sp>
        <p:nvSpPr>
          <p:cNvPr id="48" name="Rectángulo 47">
            <a:extLst>
              <a:ext uri="{FF2B5EF4-FFF2-40B4-BE49-F238E27FC236}">
                <a16:creationId xmlns:a16="http://schemas.microsoft.com/office/drawing/2014/main" id="{0737B41B-93CF-4652-B214-EB19C7379F29}"/>
              </a:ext>
            </a:extLst>
          </p:cNvPr>
          <p:cNvSpPr/>
          <p:nvPr/>
        </p:nvSpPr>
        <p:spPr>
          <a:xfrm>
            <a:off x="8203383" y="900156"/>
            <a:ext cx="3795286" cy="2734727"/>
          </a:xfrm>
          <a:prstGeom prst="rect">
            <a:avLst/>
          </a:prstGeom>
          <a:solidFill>
            <a:schemeClr val="accent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1000"/>
              </a:spcBef>
              <a:buClr>
                <a:schemeClr val="accent1"/>
              </a:buClr>
              <a:buSzPct val="80000"/>
            </a:pPr>
            <a:endParaRPr lang="es-MX" sz="20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lgn="ctr"/>
            <a:endParaRPr lang="es-MX" sz="1600" dirty="0">
              <a:solidFill>
                <a:schemeClr val="bg1">
                  <a:lumMod val="50000"/>
                </a:schemeClr>
              </a:solidFill>
            </a:endParaRPr>
          </a:p>
        </p:txBody>
      </p:sp>
      <p:sp>
        <p:nvSpPr>
          <p:cNvPr id="61" name="Rectángulo 60">
            <a:extLst>
              <a:ext uri="{FF2B5EF4-FFF2-40B4-BE49-F238E27FC236}">
                <a16:creationId xmlns:a16="http://schemas.microsoft.com/office/drawing/2014/main" id="{42C078FE-3BF2-4324-AB20-F2E498E2DB0F}"/>
              </a:ext>
            </a:extLst>
          </p:cNvPr>
          <p:cNvSpPr/>
          <p:nvPr/>
        </p:nvSpPr>
        <p:spPr>
          <a:xfrm>
            <a:off x="4276947" y="1102817"/>
            <a:ext cx="3420389" cy="1203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mj-lt"/>
              <a:buAutoNum type="arabicPeriod" startAt="4"/>
            </a:pPr>
            <a:r>
              <a:rPr lang="es-MX" sz="1400" dirty="0">
                <a:solidFill>
                  <a:schemeClr val="tx1">
                    <a:lumMod val="75000"/>
                    <a:lumOff val="25000"/>
                  </a:schemeClr>
                </a:solidFill>
              </a:rPr>
              <a:t>Establecimiento del método de votación, según los Estatutos de la organización ciudadana, para la elección de delegados a la Asamblea Constitutiva.</a:t>
            </a:r>
          </a:p>
        </p:txBody>
      </p:sp>
      <p:pic>
        <p:nvPicPr>
          <p:cNvPr id="3" name="Imagen 2">
            <a:extLst>
              <a:ext uri="{FF2B5EF4-FFF2-40B4-BE49-F238E27FC236}">
                <a16:creationId xmlns:a16="http://schemas.microsoft.com/office/drawing/2014/main" id="{43D4DA6C-C2A7-4F9D-B5BB-F08599318A7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1430071" y="1445229"/>
            <a:ext cx="1160309" cy="1252678"/>
          </a:xfrm>
          <a:prstGeom prst="rect">
            <a:avLst/>
          </a:prstGeom>
        </p:spPr>
      </p:pic>
      <p:sp>
        <p:nvSpPr>
          <p:cNvPr id="36" name="Rectángulo 35">
            <a:extLst>
              <a:ext uri="{FF2B5EF4-FFF2-40B4-BE49-F238E27FC236}">
                <a16:creationId xmlns:a16="http://schemas.microsoft.com/office/drawing/2014/main" id="{27D60855-52BA-49A1-ABCC-54A70F398E4B}"/>
              </a:ext>
            </a:extLst>
          </p:cNvPr>
          <p:cNvSpPr/>
          <p:nvPr/>
        </p:nvSpPr>
        <p:spPr>
          <a:xfrm>
            <a:off x="102150" y="2986414"/>
            <a:ext cx="3795286" cy="3634126"/>
          </a:xfrm>
          <a:prstGeom prst="rect">
            <a:avLst/>
          </a:prstGeom>
          <a:solidFill>
            <a:schemeClr val="accent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1000"/>
              </a:spcBef>
              <a:buClr>
                <a:schemeClr val="accent1"/>
              </a:buClr>
              <a:buSzPct val="80000"/>
            </a:pPr>
            <a:endParaRPr lang="es-MX" sz="20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lgn="ctr"/>
            <a:endParaRPr lang="es-MX" sz="1600" dirty="0">
              <a:solidFill>
                <a:schemeClr val="bg1">
                  <a:lumMod val="50000"/>
                </a:schemeClr>
              </a:solidFill>
            </a:endParaRPr>
          </a:p>
        </p:txBody>
      </p:sp>
      <p:sp>
        <p:nvSpPr>
          <p:cNvPr id="35" name="Rectángulo 34">
            <a:extLst>
              <a:ext uri="{FF2B5EF4-FFF2-40B4-BE49-F238E27FC236}">
                <a16:creationId xmlns:a16="http://schemas.microsoft.com/office/drawing/2014/main" id="{6FC98612-1F44-4E21-B484-5D42B520680D}"/>
              </a:ext>
            </a:extLst>
          </p:cNvPr>
          <p:cNvSpPr/>
          <p:nvPr/>
        </p:nvSpPr>
        <p:spPr>
          <a:xfrm>
            <a:off x="229223" y="3131799"/>
            <a:ext cx="3468624" cy="847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mj-lt"/>
              <a:buAutoNum type="arabicPeriod" startAt="2"/>
            </a:pPr>
            <a:r>
              <a:rPr lang="es-MX" sz="1400" dirty="0">
                <a:solidFill>
                  <a:schemeClr val="tx1">
                    <a:lumMod val="75000"/>
                    <a:lumOff val="25000"/>
                  </a:schemeClr>
                </a:solidFill>
              </a:rPr>
              <a:t>Lectura de la síntesis del proyecto de los documentos básicos del partido. </a:t>
            </a:r>
          </a:p>
          <a:p>
            <a:endParaRPr lang="es-MX" sz="1400" dirty="0">
              <a:solidFill>
                <a:schemeClr val="tx1">
                  <a:lumMod val="75000"/>
                  <a:lumOff val="25000"/>
                </a:schemeClr>
              </a:solidFill>
            </a:endParaRPr>
          </a:p>
        </p:txBody>
      </p:sp>
      <p:pic>
        <p:nvPicPr>
          <p:cNvPr id="37" name="Imagen 36">
            <a:extLst>
              <a:ext uri="{FF2B5EF4-FFF2-40B4-BE49-F238E27FC236}">
                <a16:creationId xmlns:a16="http://schemas.microsoft.com/office/drawing/2014/main" id="{B02EA875-F726-49FB-A50A-47F271802C38}"/>
              </a:ext>
            </a:extLst>
          </p:cNvPr>
          <p:cNvPicPr>
            <a:picLocks noChangeAspect="1"/>
          </p:cNvPicPr>
          <p:nvPr/>
        </p:nvPicPr>
        <p:blipFill rotWithShape="1">
          <a:blip r:embed="rId4">
            <a:biLevel thresh="75000"/>
            <a:extLst>
              <a:ext uri="{BEBA8EAE-BF5A-486C-A8C5-ECC9F3942E4B}">
                <a14:imgProps xmlns:a14="http://schemas.microsoft.com/office/drawing/2010/main">
                  <a14:imgLayer r:embed="rId5">
                    <a14:imgEffect>
                      <a14:backgroundRemoval t="0" b="96931" l="0" r="100000">
                        <a14:foregroundMark x1="59333" y1="38611" x2="59333" y2="37641"/>
                        <a14:foregroundMark x1="59833" y1="29079" x2="59833" y2="29079"/>
                        <a14:foregroundMark x1="65333" y1="38449" x2="65333" y2="38449"/>
                        <a14:foregroundMark x1="64833" y1="30533" x2="64833" y2="30533"/>
                        <a14:foregroundMark x1="84500" y1="40388" x2="84500" y2="40388"/>
                        <a14:foregroundMark x1="90167" y1="37480" x2="90167" y2="37480"/>
                        <a14:foregroundMark x1="96167" y1="42003" x2="96167" y2="42003"/>
                        <a14:foregroundMark x1="95167" y1="43942" x2="95167" y2="43942"/>
                        <a14:foregroundMark x1="84000" y1="43619" x2="84000" y2="43619"/>
                        <a14:foregroundMark x1="8833" y1="61712" x2="8833" y2="61712"/>
                        <a14:foregroundMark x1="9000" y1="52019" x2="9000" y2="52019"/>
                        <a14:foregroundMark x1="16167" y1="52019" x2="16167" y2="52019"/>
                        <a14:foregroundMark x1="19833" y1="50565" x2="19833" y2="50565"/>
                        <a14:foregroundMark x1="20667" y1="52181" x2="20667" y2="52181"/>
                        <a14:foregroundMark x1="19833" y1="54604" x2="19833" y2="54604"/>
                        <a14:foregroundMark x1="10167" y1="70275" x2="10167" y2="70275"/>
                        <a14:foregroundMark x1="6833" y1="69790" x2="10833" y2="70113"/>
                        <a14:foregroundMark x1="64667" y1="63651" x2="64667" y2="63651"/>
                        <a14:foregroundMark x1="57500" y1="68174" x2="57500" y2="68174"/>
                        <a14:foregroundMark x1="57500" y1="68174" x2="57000" y2="64297"/>
                        <a14:foregroundMark x1="65667" y1="57189" x2="61000" y2="57189"/>
                        <a14:foregroundMark x1="39500" y1="91761" x2="39500" y2="91761"/>
                        <a14:foregroundMark x1="36000" y1="93215" x2="36167" y2="85945"/>
                        <a14:foregroundMark x1="36500" y1="84330" x2="37333" y2="80452"/>
                        <a14:foregroundMark x1="39167" y1="87561" x2="39167" y2="87561"/>
                        <a14:foregroundMark x1="40833" y1="86591" x2="34833" y2="86591"/>
                        <a14:foregroundMark x1="17667" y1="39903" x2="17667" y2="39903"/>
                        <a14:foregroundMark x1="17333" y1="41842" x2="17333" y2="36026"/>
                        <a14:foregroundMark x1="18333" y1="33603" x2="18333" y2="33603"/>
                        <a14:foregroundMark x1="12500" y1="40872" x2="12833" y2="33926"/>
                        <a14:foregroundMark x1="12500" y1="29725" x2="12500" y2="29725"/>
                        <a14:foregroundMark x1="6333" y1="44103" x2="7333" y2="36834"/>
                        <a14:foregroundMark x1="6667" y1="33603" x2="6667" y2="33603"/>
                        <a14:foregroundMark x1="34000" y1="88045" x2="34833" y2="85945"/>
                        <a14:foregroundMark x1="38667" y1="85460" x2="34833" y2="85460"/>
                        <a14:foregroundMark x1="85667" y1="18578" x2="85833" y2="17932"/>
                        <a14:foregroundMark x1="85833" y1="11955" x2="85833" y2="11955"/>
                        <a14:foregroundMark x1="93333" y1="11632" x2="93500" y2="7431"/>
                        <a14:foregroundMark x1="92500" y1="20194" x2="92500" y2="20194"/>
                        <a14:backgroundMark x1="62500" y1="9047" x2="65167" y2="16478"/>
                      </a14:backgroundRemoval>
                    </a14:imgEffect>
                    <a14:imgEffect>
                      <a14:saturation sat="0"/>
                    </a14:imgEffect>
                  </a14:imgLayer>
                </a14:imgProps>
              </a:ext>
            </a:extLst>
          </a:blip>
          <a:srcRect l="53798" t="23999" r="26479" b="51389"/>
          <a:stretch/>
        </p:blipFill>
        <p:spPr>
          <a:xfrm>
            <a:off x="1446647" y="3774054"/>
            <a:ext cx="1127155" cy="1451083"/>
          </a:xfrm>
          <a:prstGeom prst="rect">
            <a:avLst/>
          </a:prstGeom>
        </p:spPr>
      </p:pic>
      <p:sp>
        <p:nvSpPr>
          <p:cNvPr id="54" name="Rectángulo 53">
            <a:extLst>
              <a:ext uri="{FF2B5EF4-FFF2-40B4-BE49-F238E27FC236}">
                <a16:creationId xmlns:a16="http://schemas.microsoft.com/office/drawing/2014/main" id="{A51568C2-9793-418B-A162-61AABAF3D476}"/>
              </a:ext>
            </a:extLst>
          </p:cNvPr>
          <p:cNvSpPr/>
          <p:nvPr/>
        </p:nvSpPr>
        <p:spPr>
          <a:xfrm>
            <a:off x="261469" y="5146254"/>
            <a:ext cx="3372706" cy="721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mj-lt"/>
              <a:buAutoNum type="arabicPeriod" startAt="3"/>
            </a:pPr>
            <a:r>
              <a:rPr lang="es-MX" sz="1400" dirty="0">
                <a:solidFill>
                  <a:schemeClr val="tx1">
                    <a:lumMod val="75000"/>
                    <a:lumOff val="25000"/>
                  </a:schemeClr>
                </a:solidFill>
              </a:rPr>
              <a:t>En su caso, la aprobación de los proyectos leídos.</a:t>
            </a:r>
          </a:p>
        </p:txBody>
      </p:sp>
      <p:pic>
        <p:nvPicPr>
          <p:cNvPr id="38" name="Imagen 37">
            <a:extLst>
              <a:ext uri="{FF2B5EF4-FFF2-40B4-BE49-F238E27FC236}">
                <a16:creationId xmlns:a16="http://schemas.microsoft.com/office/drawing/2014/main" id="{BFE0C0FD-2228-4793-9E89-E90A3A6EEBC8}"/>
              </a:ext>
            </a:extLst>
          </p:cNvPr>
          <p:cNvPicPr>
            <a:picLocks noChangeAspect="1"/>
          </p:cNvPicPr>
          <p:nvPr/>
        </p:nvPicPr>
        <p:blipFill rotWithShape="1">
          <a:blip r:embed="rId4">
            <a:biLevel thresh="75000"/>
            <a:extLst>
              <a:ext uri="{BEBA8EAE-BF5A-486C-A8C5-ECC9F3942E4B}">
                <a14:imgProps xmlns:a14="http://schemas.microsoft.com/office/drawing/2010/main">
                  <a14:imgLayer r:embed="rId5">
                    <a14:imgEffect>
                      <a14:backgroundRemoval t="0" b="96931" l="0" r="100000">
                        <a14:foregroundMark x1="59333" y1="38611" x2="59333" y2="37641"/>
                        <a14:foregroundMark x1="59833" y1="29079" x2="59833" y2="29079"/>
                        <a14:foregroundMark x1="65333" y1="38449" x2="65333" y2="38449"/>
                        <a14:foregroundMark x1="64833" y1="30533" x2="64833" y2="30533"/>
                        <a14:foregroundMark x1="84500" y1="40388" x2="84500" y2="40388"/>
                        <a14:foregroundMark x1="90167" y1="37480" x2="90167" y2="37480"/>
                        <a14:foregroundMark x1="96167" y1="42003" x2="96167" y2="42003"/>
                        <a14:foregroundMark x1="95167" y1="43942" x2="95167" y2="43942"/>
                        <a14:foregroundMark x1="84000" y1="43619" x2="84000" y2="43619"/>
                        <a14:foregroundMark x1="8833" y1="61712" x2="8833" y2="61712"/>
                        <a14:foregroundMark x1="9000" y1="52019" x2="9000" y2="52019"/>
                        <a14:foregroundMark x1="16167" y1="52019" x2="16167" y2="52019"/>
                        <a14:foregroundMark x1="19833" y1="50565" x2="19833" y2="50565"/>
                        <a14:foregroundMark x1="20667" y1="52181" x2="20667" y2="52181"/>
                        <a14:foregroundMark x1="19833" y1="54604" x2="19833" y2="54604"/>
                        <a14:foregroundMark x1="10167" y1="70275" x2="10167" y2="70275"/>
                        <a14:foregroundMark x1="6833" y1="69790" x2="10833" y2="70113"/>
                        <a14:foregroundMark x1="64667" y1="63651" x2="64667" y2="63651"/>
                        <a14:foregroundMark x1="57500" y1="68174" x2="57500" y2="68174"/>
                        <a14:foregroundMark x1="57500" y1="68174" x2="57000" y2="64297"/>
                        <a14:foregroundMark x1="65667" y1="57189" x2="61000" y2="57189"/>
                        <a14:foregroundMark x1="39500" y1="91761" x2="39500" y2="91761"/>
                        <a14:foregroundMark x1="36000" y1="93215" x2="36167" y2="85945"/>
                        <a14:foregroundMark x1="36500" y1="84330" x2="37333" y2="80452"/>
                        <a14:foregroundMark x1="39167" y1="87561" x2="39167" y2="87561"/>
                        <a14:foregroundMark x1="40833" y1="86591" x2="34833" y2="86591"/>
                        <a14:foregroundMark x1="17667" y1="39903" x2="17667" y2="39903"/>
                        <a14:foregroundMark x1="17333" y1="41842" x2="17333" y2="36026"/>
                        <a14:foregroundMark x1="18333" y1="33603" x2="18333" y2="33603"/>
                        <a14:foregroundMark x1="12500" y1="40872" x2="12833" y2="33926"/>
                        <a14:foregroundMark x1="12500" y1="29725" x2="12500" y2="29725"/>
                        <a14:foregroundMark x1="6333" y1="44103" x2="7333" y2="36834"/>
                        <a14:foregroundMark x1="6667" y1="33603" x2="6667" y2="33603"/>
                        <a14:foregroundMark x1="34000" y1="88045" x2="34833" y2="85945"/>
                        <a14:foregroundMark x1="38667" y1="85460" x2="34833" y2="85460"/>
                        <a14:foregroundMark x1="85667" y1="18578" x2="85833" y2="17932"/>
                        <a14:foregroundMark x1="85833" y1="11955" x2="85833" y2="11955"/>
                        <a14:foregroundMark x1="93333" y1="11632" x2="93500" y2="7431"/>
                        <a14:foregroundMark x1="92500" y1="20194" x2="92500" y2="20194"/>
                        <a14:backgroundMark x1="62500" y1="9047" x2="65167" y2="16478"/>
                      </a14:backgroundRemoval>
                    </a14:imgEffect>
                    <a14:imgEffect>
                      <a14:saturation sat="0"/>
                    </a14:imgEffect>
                  </a14:imgLayer>
                </a14:imgProps>
              </a:ext>
            </a:extLst>
          </a:blip>
          <a:srcRect l="51138" t="50524" r="25380" b="28604"/>
          <a:stretch/>
        </p:blipFill>
        <p:spPr>
          <a:xfrm>
            <a:off x="1402936" y="5607397"/>
            <a:ext cx="1127155" cy="1033581"/>
          </a:xfrm>
          <a:prstGeom prst="rect">
            <a:avLst/>
          </a:prstGeom>
        </p:spPr>
      </p:pic>
      <p:sp>
        <p:nvSpPr>
          <p:cNvPr id="62" name="Rectángulo 61">
            <a:extLst>
              <a:ext uri="{FF2B5EF4-FFF2-40B4-BE49-F238E27FC236}">
                <a16:creationId xmlns:a16="http://schemas.microsoft.com/office/drawing/2014/main" id="{E29BD97A-C4E1-4E5E-B12F-47E89855C5C9}"/>
              </a:ext>
            </a:extLst>
          </p:cNvPr>
          <p:cNvSpPr/>
          <p:nvPr/>
        </p:nvSpPr>
        <p:spPr>
          <a:xfrm>
            <a:off x="4285470" y="2341589"/>
            <a:ext cx="3468348" cy="721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mj-lt"/>
              <a:buAutoNum type="arabicPeriod" startAt="5"/>
            </a:pPr>
            <a:r>
              <a:rPr lang="es-MX" sz="1400" dirty="0">
                <a:solidFill>
                  <a:schemeClr val="tx1">
                    <a:lumMod val="75000"/>
                    <a:lumOff val="25000"/>
                  </a:schemeClr>
                </a:solidFill>
              </a:rPr>
              <a:t>Propuesta de nombramientos de las personas delegadas (propietarias y suplentes)</a:t>
            </a:r>
            <a:endParaRPr lang="es-MX" sz="1400" dirty="0">
              <a:solidFill>
                <a:schemeClr val="bg1">
                  <a:lumMod val="50000"/>
                </a:schemeClr>
              </a:solidFill>
            </a:endParaRPr>
          </a:p>
        </p:txBody>
      </p:sp>
      <p:pic>
        <p:nvPicPr>
          <p:cNvPr id="39" name="Imagen 38">
            <a:extLst>
              <a:ext uri="{FF2B5EF4-FFF2-40B4-BE49-F238E27FC236}">
                <a16:creationId xmlns:a16="http://schemas.microsoft.com/office/drawing/2014/main" id="{341348AE-93F9-4D02-A153-D78E2C6E2084}"/>
              </a:ext>
            </a:extLst>
          </p:cNvPr>
          <p:cNvPicPr>
            <a:picLocks noChangeAspect="1"/>
          </p:cNvPicPr>
          <p:nvPr/>
        </p:nvPicPr>
        <p:blipFill rotWithShape="1">
          <a:blip r:embed="rId4">
            <a:biLevel thresh="75000"/>
            <a:extLst>
              <a:ext uri="{BEBA8EAE-BF5A-486C-A8C5-ECC9F3942E4B}">
                <a14:imgProps xmlns:a14="http://schemas.microsoft.com/office/drawing/2010/main">
                  <a14:imgLayer r:embed="rId5">
                    <a14:imgEffect>
                      <a14:backgroundRemoval t="0" b="96931" l="0" r="100000">
                        <a14:foregroundMark x1="59333" y1="38611" x2="59333" y2="37641"/>
                        <a14:foregroundMark x1="59833" y1="29079" x2="59833" y2="29079"/>
                        <a14:foregroundMark x1="65333" y1="38449" x2="65333" y2="38449"/>
                        <a14:foregroundMark x1="64833" y1="30533" x2="64833" y2="30533"/>
                        <a14:foregroundMark x1="84500" y1="40388" x2="84500" y2="40388"/>
                        <a14:foregroundMark x1="90167" y1="37480" x2="90167" y2="37480"/>
                        <a14:foregroundMark x1="96167" y1="42003" x2="96167" y2="42003"/>
                        <a14:foregroundMark x1="95167" y1="43942" x2="95167" y2="43942"/>
                        <a14:foregroundMark x1="84000" y1="43619" x2="84000" y2="43619"/>
                        <a14:foregroundMark x1="8833" y1="61712" x2="8833" y2="61712"/>
                        <a14:foregroundMark x1="9000" y1="52019" x2="9000" y2="52019"/>
                        <a14:foregroundMark x1="16167" y1="52019" x2="16167" y2="52019"/>
                        <a14:foregroundMark x1="19833" y1="50565" x2="19833" y2="50565"/>
                        <a14:foregroundMark x1="20667" y1="52181" x2="20667" y2="52181"/>
                        <a14:foregroundMark x1="19833" y1="54604" x2="19833" y2="54604"/>
                        <a14:foregroundMark x1="10167" y1="70275" x2="10167" y2="70275"/>
                        <a14:foregroundMark x1="6833" y1="69790" x2="10833" y2="70113"/>
                        <a14:foregroundMark x1="64667" y1="63651" x2="64667" y2="63651"/>
                        <a14:foregroundMark x1="57500" y1="68174" x2="57500" y2="68174"/>
                        <a14:foregroundMark x1="57500" y1="68174" x2="57000" y2="64297"/>
                        <a14:foregroundMark x1="65667" y1="57189" x2="61000" y2="57189"/>
                        <a14:foregroundMark x1="39500" y1="91761" x2="39500" y2="91761"/>
                        <a14:foregroundMark x1="36000" y1="93215" x2="36167" y2="85945"/>
                        <a14:foregroundMark x1="36500" y1="84330" x2="37333" y2="80452"/>
                        <a14:foregroundMark x1="39167" y1="87561" x2="39167" y2="87561"/>
                        <a14:foregroundMark x1="40833" y1="86591" x2="34833" y2="86591"/>
                        <a14:foregroundMark x1="17667" y1="39903" x2="17667" y2="39903"/>
                        <a14:foregroundMark x1="17333" y1="41842" x2="17333" y2="36026"/>
                        <a14:foregroundMark x1="18333" y1="33603" x2="18333" y2="33603"/>
                        <a14:foregroundMark x1="12500" y1="40872" x2="12833" y2="33926"/>
                        <a14:foregroundMark x1="12500" y1="29725" x2="12500" y2="29725"/>
                        <a14:foregroundMark x1="6333" y1="44103" x2="7333" y2="36834"/>
                        <a14:foregroundMark x1="6667" y1="33603" x2="6667" y2="33603"/>
                        <a14:foregroundMark x1="34000" y1="88045" x2="34833" y2="85945"/>
                        <a14:foregroundMark x1="38667" y1="85460" x2="34833" y2="85460"/>
                        <a14:foregroundMark x1="85667" y1="18578" x2="85833" y2="17932"/>
                        <a14:foregroundMark x1="85833" y1="11955" x2="85833" y2="11955"/>
                        <a14:foregroundMark x1="93333" y1="11632" x2="93500" y2="7431"/>
                        <a14:foregroundMark x1="92500" y1="20194" x2="92500" y2="20194"/>
                        <a14:backgroundMark x1="62500" y1="9047" x2="65167" y2="16478"/>
                      </a14:backgroundRemoval>
                    </a14:imgEffect>
                    <a14:imgEffect>
                      <a14:saturation sat="0"/>
                    </a14:imgEffect>
                  </a14:imgLayer>
                </a14:imgProps>
              </a:ext>
            </a:extLst>
          </a:blip>
          <a:srcRect t="25543" r="75276" b="53443"/>
          <a:stretch/>
        </p:blipFill>
        <p:spPr>
          <a:xfrm>
            <a:off x="5313157" y="3131799"/>
            <a:ext cx="1412974" cy="1238955"/>
          </a:xfrm>
          <a:prstGeom prst="rect">
            <a:avLst/>
          </a:prstGeom>
        </p:spPr>
      </p:pic>
      <p:sp>
        <p:nvSpPr>
          <p:cNvPr id="40" name="Rectángulo 39">
            <a:extLst>
              <a:ext uri="{FF2B5EF4-FFF2-40B4-BE49-F238E27FC236}">
                <a16:creationId xmlns:a16="http://schemas.microsoft.com/office/drawing/2014/main" id="{B1187084-6B91-43F2-8AB1-F3D1268D3BB6}"/>
              </a:ext>
            </a:extLst>
          </p:cNvPr>
          <p:cNvSpPr/>
          <p:nvPr/>
        </p:nvSpPr>
        <p:spPr>
          <a:xfrm>
            <a:off x="4314630" y="4578871"/>
            <a:ext cx="3468348" cy="721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mj-lt"/>
              <a:buAutoNum type="arabicPeriod" startAt="6"/>
            </a:pPr>
            <a:r>
              <a:rPr lang="es-MX" sz="1400" dirty="0">
                <a:solidFill>
                  <a:schemeClr val="tx1">
                    <a:lumMod val="75000"/>
                    <a:lumOff val="25000"/>
                  </a:schemeClr>
                </a:solidFill>
              </a:rPr>
              <a:t>Votación conforme al método de elección antes acordado.</a:t>
            </a:r>
            <a:endParaRPr lang="es-MX" sz="1400" dirty="0">
              <a:solidFill>
                <a:schemeClr val="bg1">
                  <a:lumMod val="50000"/>
                </a:schemeClr>
              </a:solidFill>
            </a:endParaRPr>
          </a:p>
        </p:txBody>
      </p:sp>
      <p:pic>
        <p:nvPicPr>
          <p:cNvPr id="41" name="Imagen 40">
            <a:extLst>
              <a:ext uri="{FF2B5EF4-FFF2-40B4-BE49-F238E27FC236}">
                <a16:creationId xmlns:a16="http://schemas.microsoft.com/office/drawing/2014/main" id="{E43982AF-036E-459C-9530-E7BA79FC6855}"/>
              </a:ext>
            </a:extLst>
          </p:cNvPr>
          <p:cNvPicPr>
            <a:picLocks noChangeAspect="1"/>
          </p:cNvPicPr>
          <p:nvPr/>
        </p:nvPicPr>
        <p:blipFill rotWithShape="1">
          <a:blip r:embed="rId4">
            <a:biLevel thresh="75000"/>
            <a:extLst>
              <a:ext uri="{BEBA8EAE-BF5A-486C-A8C5-ECC9F3942E4B}">
                <a14:imgProps xmlns:a14="http://schemas.microsoft.com/office/drawing/2010/main">
                  <a14:imgLayer r:embed="rId5">
                    <a14:imgEffect>
                      <a14:backgroundRemoval t="0" b="96931" l="0" r="100000">
                        <a14:foregroundMark x1="59333" y1="38611" x2="59333" y2="37641"/>
                        <a14:foregroundMark x1="59833" y1="29079" x2="59833" y2="29079"/>
                        <a14:foregroundMark x1="65333" y1="38449" x2="65333" y2="38449"/>
                        <a14:foregroundMark x1="64833" y1="30533" x2="64833" y2="30533"/>
                        <a14:foregroundMark x1="84500" y1="40388" x2="84500" y2="40388"/>
                        <a14:foregroundMark x1="90167" y1="37480" x2="90167" y2="37480"/>
                        <a14:foregroundMark x1="96167" y1="42003" x2="96167" y2="42003"/>
                        <a14:foregroundMark x1="95167" y1="43942" x2="95167" y2="43942"/>
                        <a14:foregroundMark x1="84000" y1="43619" x2="84000" y2="43619"/>
                        <a14:foregroundMark x1="8833" y1="61712" x2="8833" y2="61712"/>
                        <a14:foregroundMark x1="9000" y1="52019" x2="9000" y2="52019"/>
                        <a14:foregroundMark x1="16167" y1="52019" x2="16167" y2="52019"/>
                        <a14:foregroundMark x1="19833" y1="50565" x2="19833" y2="50565"/>
                        <a14:foregroundMark x1="20667" y1="52181" x2="20667" y2="52181"/>
                        <a14:foregroundMark x1="19833" y1="54604" x2="19833" y2="54604"/>
                        <a14:foregroundMark x1="10167" y1="70275" x2="10167" y2="70275"/>
                        <a14:foregroundMark x1="6833" y1="69790" x2="10833" y2="70113"/>
                        <a14:foregroundMark x1="64667" y1="63651" x2="64667" y2="63651"/>
                        <a14:foregroundMark x1="57500" y1="68174" x2="57500" y2="68174"/>
                        <a14:foregroundMark x1="57500" y1="68174" x2="57000" y2="64297"/>
                        <a14:foregroundMark x1="65667" y1="57189" x2="61000" y2="57189"/>
                        <a14:foregroundMark x1="39500" y1="91761" x2="39500" y2="91761"/>
                        <a14:foregroundMark x1="36000" y1="93215" x2="36167" y2="85945"/>
                        <a14:foregroundMark x1="36500" y1="84330" x2="37333" y2="80452"/>
                        <a14:foregroundMark x1="39167" y1="87561" x2="39167" y2="87561"/>
                        <a14:foregroundMark x1="40833" y1="86591" x2="34833" y2="86591"/>
                        <a14:foregroundMark x1="17667" y1="39903" x2="17667" y2="39903"/>
                        <a14:foregroundMark x1="17333" y1="41842" x2="17333" y2="36026"/>
                        <a14:foregroundMark x1="18333" y1="33603" x2="18333" y2="33603"/>
                        <a14:foregroundMark x1="12500" y1="40872" x2="12833" y2="33926"/>
                        <a14:foregroundMark x1="12500" y1="29725" x2="12500" y2="29725"/>
                        <a14:foregroundMark x1="6333" y1="44103" x2="7333" y2="36834"/>
                        <a14:foregroundMark x1="6667" y1="33603" x2="6667" y2="33603"/>
                        <a14:foregroundMark x1="34000" y1="88045" x2="34833" y2="85945"/>
                        <a14:foregroundMark x1="38667" y1="85460" x2="34833" y2="85460"/>
                        <a14:foregroundMark x1="85667" y1="18578" x2="85833" y2="17932"/>
                        <a14:foregroundMark x1="85833" y1="11955" x2="85833" y2="11955"/>
                        <a14:foregroundMark x1="93333" y1="11632" x2="93500" y2="7431"/>
                        <a14:foregroundMark x1="92500" y1="20194" x2="92500" y2="20194"/>
                        <a14:backgroundMark x1="62500" y1="9047" x2="65167" y2="16478"/>
                      </a14:backgroundRemoval>
                    </a14:imgEffect>
                    <a14:imgEffect>
                      <a14:saturation sat="0"/>
                    </a14:imgEffect>
                  </a14:imgLayer>
                </a14:imgProps>
              </a:ext>
            </a:extLst>
          </a:blip>
          <a:srcRect l="26624" t="73209" r="51922" b="1424"/>
          <a:stretch/>
        </p:blipFill>
        <p:spPr>
          <a:xfrm>
            <a:off x="4815905" y="5052112"/>
            <a:ext cx="1226083" cy="1495630"/>
          </a:xfrm>
          <a:prstGeom prst="rect">
            <a:avLst/>
          </a:prstGeom>
        </p:spPr>
      </p:pic>
      <p:sp>
        <p:nvSpPr>
          <p:cNvPr id="42" name="Rectángulo 41">
            <a:extLst>
              <a:ext uri="{FF2B5EF4-FFF2-40B4-BE49-F238E27FC236}">
                <a16:creationId xmlns:a16="http://schemas.microsoft.com/office/drawing/2014/main" id="{76EE8FF1-9E80-4736-B946-F276D7121FCE}"/>
              </a:ext>
            </a:extLst>
          </p:cNvPr>
          <p:cNvSpPr/>
          <p:nvPr/>
        </p:nvSpPr>
        <p:spPr>
          <a:xfrm>
            <a:off x="8366852" y="1088673"/>
            <a:ext cx="3468348" cy="721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mj-lt"/>
              <a:buAutoNum type="arabicPeriod" startAt="7"/>
            </a:pPr>
            <a:r>
              <a:rPr lang="es-MX" sz="1400" dirty="0">
                <a:solidFill>
                  <a:schemeClr val="tx1">
                    <a:lumMod val="75000"/>
                    <a:lumOff val="25000"/>
                  </a:schemeClr>
                </a:solidFill>
              </a:rPr>
              <a:t>La toma de protesta de los delegados (tantos como marquen los Estatutos), propietarios y suplentes, que hayan sido electos según los Estatutos.</a:t>
            </a:r>
            <a:endParaRPr lang="es-MX" sz="1400" dirty="0">
              <a:solidFill>
                <a:schemeClr val="bg1">
                  <a:lumMod val="50000"/>
                </a:schemeClr>
              </a:solidFill>
            </a:endParaRPr>
          </a:p>
        </p:txBody>
      </p:sp>
      <p:pic>
        <p:nvPicPr>
          <p:cNvPr id="43" name="Imagen 42">
            <a:extLst>
              <a:ext uri="{FF2B5EF4-FFF2-40B4-BE49-F238E27FC236}">
                <a16:creationId xmlns:a16="http://schemas.microsoft.com/office/drawing/2014/main" id="{D8EF1C15-1E5E-48BE-BA1A-C8DF03838E86}"/>
              </a:ext>
            </a:extLst>
          </p:cNvPr>
          <p:cNvPicPr>
            <a:picLocks noChangeAspect="1"/>
          </p:cNvPicPr>
          <p:nvPr/>
        </p:nvPicPr>
        <p:blipFill rotWithShape="1">
          <a:blip r:embed="rId6">
            <a:biLevel thresh="75000"/>
            <a:extLst>
              <a:ext uri="{BEBA8EAE-BF5A-486C-A8C5-ECC9F3942E4B}">
                <a14:imgProps xmlns:a14="http://schemas.microsoft.com/office/drawing/2010/main">
                  <a14:imgLayer r:embed="rId5">
                    <a14:imgEffect>
                      <a14:backgroundRemoval t="0" b="96931" l="0" r="100000">
                        <a14:foregroundMark x1="59333" y1="38611" x2="59333" y2="37641"/>
                        <a14:foregroundMark x1="59833" y1="29079" x2="59833" y2="29079"/>
                        <a14:foregroundMark x1="65333" y1="38449" x2="65333" y2="38449"/>
                        <a14:foregroundMark x1="64833" y1="30533" x2="64833" y2="30533"/>
                        <a14:foregroundMark x1="84500" y1="40388" x2="84500" y2="40388"/>
                        <a14:foregroundMark x1="90167" y1="37480" x2="90167" y2="37480"/>
                        <a14:foregroundMark x1="96167" y1="42003" x2="96167" y2="42003"/>
                        <a14:foregroundMark x1="95167" y1="43942" x2="95167" y2="43942"/>
                        <a14:foregroundMark x1="84000" y1="43619" x2="84000" y2="43619"/>
                        <a14:foregroundMark x1="8833" y1="61712" x2="8833" y2="61712"/>
                        <a14:foregroundMark x1="9000" y1="52019" x2="9000" y2="52019"/>
                        <a14:foregroundMark x1="16167" y1="52019" x2="16167" y2="52019"/>
                        <a14:foregroundMark x1="19833" y1="50565" x2="19833" y2="50565"/>
                        <a14:foregroundMark x1="20667" y1="52181" x2="20667" y2="52181"/>
                        <a14:foregroundMark x1="19833" y1="54604" x2="19833" y2="54604"/>
                        <a14:foregroundMark x1="10167" y1="70275" x2="10167" y2="70275"/>
                        <a14:foregroundMark x1="6833" y1="69790" x2="10833" y2="70113"/>
                        <a14:foregroundMark x1="64667" y1="63651" x2="64667" y2="63651"/>
                        <a14:foregroundMark x1="57500" y1="68174" x2="57500" y2="68174"/>
                        <a14:foregroundMark x1="57500" y1="68174" x2="57000" y2="64297"/>
                        <a14:foregroundMark x1="65667" y1="57189" x2="61000" y2="57189"/>
                        <a14:foregroundMark x1="39500" y1="91761" x2="39500" y2="91761"/>
                        <a14:foregroundMark x1="36000" y1="93215" x2="36167" y2="85945"/>
                        <a14:foregroundMark x1="36500" y1="84330" x2="37333" y2="80452"/>
                        <a14:foregroundMark x1="39167" y1="87561" x2="39167" y2="87561"/>
                        <a14:foregroundMark x1="40833" y1="86591" x2="34833" y2="86591"/>
                        <a14:foregroundMark x1="17667" y1="39903" x2="17667" y2="39903"/>
                        <a14:foregroundMark x1="17333" y1="41842" x2="17333" y2="36026"/>
                        <a14:foregroundMark x1="18333" y1="33603" x2="18333" y2="33603"/>
                        <a14:foregroundMark x1="12500" y1="40872" x2="12833" y2="33926"/>
                        <a14:foregroundMark x1="12500" y1="29725" x2="12500" y2="29725"/>
                        <a14:foregroundMark x1="6333" y1="44103" x2="7333" y2="36834"/>
                        <a14:foregroundMark x1="6667" y1="33603" x2="6667" y2="33603"/>
                        <a14:foregroundMark x1="34000" y1="88045" x2="34833" y2="85945"/>
                        <a14:foregroundMark x1="38667" y1="85460" x2="34833" y2="85460"/>
                        <a14:foregroundMark x1="85667" y1="18578" x2="85833" y2="17932"/>
                        <a14:foregroundMark x1="85833" y1="11955" x2="85833" y2="11955"/>
                        <a14:foregroundMark x1="93333" y1="11632" x2="93500" y2="7431"/>
                        <a14:foregroundMark x1="92500" y1="20194" x2="92500" y2="20194"/>
                        <a14:foregroundMark x1="36500" y1="42488" x2="37500" y2="42326"/>
                        <a14:foregroundMark x1="37667" y1="41357" x2="37667" y2="37641"/>
                        <a14:foregroundMark x1="37833" y1="33279" x2="37833" y2="33279"/>
                        <a14:foregroundMark x1="37833" y1="30533" x2="37833" y2="30533"/>
                        <a14:backgroundMark x1="62500" y1="9047" x2="65167" y2="16478"/>
                      </a14:backgroundRemoval>
                    </a14:imgEffect>
                    <a14:imgEffect>
                      <a14:saturation sat="0"/>
                    </a14:imgEffect>
                  </a14:imgLayer>
                </a14:imgProps>
              </a:ext>
            </a:extLst>
          </a:blip>
          <a:srcRect l="28311" t="23852" r="54973" b="51257"/>
          <a:stretch/>
        </p:blipFill>
        <p:spPr>
          <a:xfrm>
            <a:off x="9623354" y="2167301"/>
            <a:ext cx="955344" cy="1467582"/>
          </a:xfrm>
          <a:prstGeom prst="rect">
            <a:avLst/>
          </a:prstGeom>
        </p:spPr>
      </p:pic>
      <p:pic>
        <p:nvPicPr>
          <p:cNvPr id="44" name="Imagen 43">
            <a:extLst>
              <a:ext uri="{FF2B5EF4-FFF2-40B4-BE49-F238E27FC236}">
                <a16:creationId xmlns:a16="http://schemas.microsoft.com/office/drawing/2014/main" id="{7BA2A939-D533-414C-A591-8C2940ED1AED}"/>
              </a:ext>
            </a:extLst>
          </p:cNvPr>
          <p:cNvPicPr>
            <a:picLocks noChangeAspect="1"/>
          </p:cNvPicPr>
          <p:nvPr/>
        </p:nvPicPr>
        <p:blipFill rotWithShape="1">
          <a:blip r:embed="rId6">
            <a:biLevel thresh="75000"/>
            <a:extLst>
              <a:ext uri="{BEBA8EAE-BF5A-486C-A8C5-ECC9F3942E4B}">
                <a14:imgProps xmlns:a14="http://schemas.microsoft.com/office/drawing/2010/main">
                  <a14:imgLayer r:embed="rId5">
                    <a14:imgEffect>
                      <a14:backgroundRemoval t="0" b="96931" l="0" r="100000">
                        <a14:foregroundMark x1="59333" y1="38611" x2="59333" y2="37641"/>
                        <a14:foregroundMark x1="59833" y1="29079" x2="59833" y2="29079"/>
                        <a14:foregroundMark x1="65333" y1="38449" x2="65333" y2="38449"/>
                        <a14:foregroundMark x1="64833" y1="30533" x2="64833" y2="30533"/>
                        <a14:foregroundMark x1="84500" y1="40388" x2="84500" y2="40388"/>
                        <a14:foregroundMark x1="90167" y1="37480" x2="90167" y2="37480"/>
                        <a14:foregroundMark x1="96167" y1="42003" x2="96167" y2="42003"/>
                        <a14:foregroundMark x1="95167" y1="43942" x2="95167" y2="43942"/>
                        <a14:foregroundMark x1="84000" y1="43619" x2="84000" y2="43619"/>
                        <a14:foregroundMark x1="8833" y1="61712" x2="8833" y2="61712"/>
                        <a14:foregroundMark x1="9000" y1="52019" x2="9000" y2="52019"/>
                        <a14:foregroundMark x1="16167" y1="52019" x2="16167" y2="52019"/>
                        <a14:foregroundMark x1="19833" y1="50565" x2="19833" y2="50565"/>
                        <a14:foregroundMark x1="20667" y1="52181" x2="20667" y2="52181"/>
                        <a14:foregroundMark x1="19833" y1="54604" x2="19833" y2="54604"/>
                        <a14:foregroundMark x1="10167" y1="70275" x2="10167" y2="70275"/>
                        <a14:foregroundMark x1="6833" y1="69790" x2="10833" y2="70113"/>
                        <a14:foregroundMark x1="64667" y1="63651" x2="64667" y2="63651"/>
                        <a14:foregroundMark x1="57500" y1="68174" x2="57500" y2="68174"/>
                        <a14:foregroundMark x1="57500" y1="68174" x2="57000" y2="64297"/>
                        <a14:foregroundMark x1="65667" y1="57189" x2="61000" y2="57189"/>
                        <a14:foregroundMark x1="39500" y1="91761" x2="39500" y2="91761"/>
                        <a14:foregroundMark x1="36000" y1="93215" x2="36167" y2="85945"/>
                        <a14:foregroundMark x1="36500" y1="84330" x2="37333" y2="80452"/>
                        <a14:foregroundMark x1="39167" y1="87561" x2="39167" y2="87561"/>
                        <a14:foregroundMark x1="40833" y1="86591" x2="34833" y2="86591"/>
                        <a14:foregroundMark x1="17667" y1="39903" x2="17667" y2="39903"/>
                        <a14:foregroundMark x1="17333" y1="41842" x2="17333" y2="36026"/>
                        <a14:foregroundMark x1="18333" y1="33603" x2="18333" y2="33603"/>
                        <a14:foregroundMark x1="12500" y1="40872" x2="12833" y2="33926"/>
                        <a14:foregroundMark x1="12500" y1="29725" x2="12500" y2="29725"/>
                        <a14:foregroundMark x1="6333" y1="44103" x2="7333" y2="36834"/>
                        <a14:foregroundMark x1="6667" y1="33603" x2="6667" y2="33603"/>
                        <a14:foregroundMark x1="34000" y1="88045" x2="34833" y2="85945"/>
                        <a14:foregroundMark x1="38667" y1="85460" x2="34833" y2="85460"/>
                        <a14:foregroundMark x1="85667" y1="18578" x2="85833" y2="17932"/>
                        <a14:foregroundMark x1="85833" y1="11955" x2="85833" y2="11955"/>
                        <a14:foregroundMark x1="93333" y1="11632" x2="93500" y2="7431"/>
                        <a14:foregroundMark x1="92500" y1="20194" x2="92500" y2="20194"/>
                        <a14:foregroundMark x1="36500" y1="42488" x2="37500" y2="42326"/>
                        <a14:foregroundMark x1="37667" y1="41357" x2="37667" y2="37641"/>
                        <a14:foregroundMark x1="37833" y1="33279" x2="37833" y2="33279"/>
                        <a14:foregroundMark x1="37833" y1="30533" x2="37833" y2="30533"/>
                        <a14:backgroundMark x1="62500" y1="9047" x2="65167" y2="16478"/>
                      </a14:backgroundRemoval>
                    </a14:imgEffect>
                    <a14:imgEffect>
                      <a14:saturation sat="0"/>
                    </a14:imgEffect>
                  </a14:imgLayer>
                </a14:imgProps>
              </a:ext>
            </a:extLst>
          </a:blip>
          <a:srcRect l="77500" t="23587" r="268" b="51522"/>
          <a:stretch/>
        </p:blipFill>
        <p:spPr>
          <a:xfrm>
            <a:off x="6194266" y="5079431"/>
            <a:ext cx="1270626" cy="1467582"/>
          </a:xfrm>
          <a:prstGeom prst="rect">
            <a:avLst/>
          </a:prstGeom>
        </p:spPr>
      </p:pic>
      <p:sp>
        <p:nvSpPr>
          <p:cNvPr id="45" name="Rectángulo 44">
            <a:extLst>
              <a:ext uri="{FF2B5EF4-FFF2-40B4-BE49-F238E27FC236}">
                <a16:creationId xmlns:a16="http://schemas.microsoft.com/office/drawing/2014/main" id="{FF0ECD94-E9F3-4E5A-86E2-044BBE119138}"/>
              </a:ext>
            </a:extLst>
          </p:cNvPr>
          <p:cNvSpPr/>
          <p:nvPr/>
        </p:nvSpPr>
        <p:spPr>
          <a:xfrm>
            <a:off x="8213816" y="3748288"/>
            <a:ext cx="3795286" cy="1822790"/>
          </a:xfrm>
          <a:prstGeom prst="rect">
            <a:avLst/>
          </a:prstGeom>
          <a:solidFill>
            <a:schemeClr val="accent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1000"/>
              </a:spcBef>
              <a:buClr>
                <a:schemeClr val="accent1"/>
              </a:buClr>
              <a:buSzPct val="80000"/>
            </a:pPr>
            <a:endParaRPr lang="es-MX" sz="20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lgn="ctr"/>
            <a:endParaRPr lang="es-MX" sz="1600" dirty="0">
              <a:solidFill>
                <a:schemeClr val="bg1">
                  <a:lumMod val="50000"/>
                </a:schemeClr>
              </a:solidFill>
            </a:endParaRPr>
          </a:p>
        </p:txBody>
      </p:sp>
      <p:sp>
        <p:nvSpPr>
          <p:cNvPr id="46" name="Rectángulo 45">
            <a:extLst>
              <a:ext uri="{FF2B5EF4-FFF2-40B4-BE49-F238E27FC236}">
                <a16:creationId xmlns:a16="http://schemas.microsoft.com/office/drawing/2014/main" id="{B719E780-2A66-4701-BA0F-E2E168EDCBFC}"/>
              </a:ext>
            </a:extLst>
          </p:cNvPr>
          <p:cNvSpPr/>
          <p:nvPr/>
        </p:nvSpPr>
        <p:spPr>
          <a:xfrm>
            <a:off x="8312821" y="3872734"/>
            <a:ext cx="3597276" cy="4641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mj-lt"/>
              <a:buAutoNum type="arabicPeriod" startAt="8"/>
            </a:pPr>
            <a:r>
              <a:rPr lang="es-MX" sz="1400" dirty="0">
                <a:solidFill>
                  <a:schemeClr val="tx1">
                    <a:lumMod val="75000"/>
                    <a:lumOff val="25000"/>
                  </a:schemeClr>
                </a:solidFill>
              </a:rPr>
              <a:t>Protocolo de clausura de la asamblea</a:t>
            </a:r>
          </a:p>
        </p:txBody>
      </p:sp>
      <p:pic>
        <p:nvPicPr>
          <p:cNvPr id="6" name="Imagen 5">
            <a:extLst>
              <a:ext uri="{FF2B5EF4-FFF2-40B4-BE49-F238E27FC236}">
                <a16:creationId xmlns:a16="http://schemas.microsoft.com/office/drawing/2014/main" id="{85853D9A-3F2E-40B0-AD9C-E291B82E2A5F}"/>
              </a:ext>
            </a:extLst>
          </p:cNvPr>
          <p:cNvPicPr>
            <a:picLocks noChangeAspect="1"/>
          </p:cNvPicPr>
          <p:nvPr/>
        </p:nvPicPr>
        <p:blipFill rotWithShape="1">
          <a:blip r:embed="rId6">
            <a:biLevel thresh="75000"/>
            <a:extLst>
              <a:ext uri="{BEBA8EAE-BF5A-486C-A8C5-ECC9F3942E4B}">
                <a14:imgProps xmlns:a14="http://schemas.microsoft.com/office/drawing/2010/main">
                  <a14:imgLayer r:embed="rId5">
                    <a14:imgEffect>
                      <a14:backgroundRemoval t="0" b="96931" l="0" r="100000">
                        <a14:foregroundMark x1="59333" y1="38611" x2="59333" y2="37641"/>
                        <a14:foregroundMark x1="59833" y1="29079" x2="59833" y2="29079"/>
                        <a14:foregroundMark x1="65333" y1="38449" x2="65333" y2="38449"/>
                        <a14:foregroundMark x1="64833" y1="30533" x2="64833" y2="30533"/>
                        <a14:foregroundMark x1="84500" y1="40388" x2="84500" y2="40388"/>
                        <a14:foregroundMark x1="90167" y1="37480" x2="90167" y2="37480"/>
                        <a14:foregroundMark x1="96167" y1="42003" x2="96167" y2="42003"/>
                        <a14:foregroundMark x1="95167" y1="43942" x2="95167" y2="43942"/>
                        <a14:foregroundMark x1="84000" y1="43619" x2="84000" y2="43619"/>
                        <a14:foregroundMark x1="8833" y1="61712" x2="8833" y2="61712"/>
                        <a14:foregroundMark x1="9000" y1="52019" x2="9000" y2="52019"/>
                        <a14:foregroundMark x1="16167" y1="52019" x2="16167" y2="52019"/>
                        <a14:foregroundMark x1="19833" y1="50565" x2="19833" y2="50565"/>
                        <a14:foregroundMark x1="20667" y1="52181" x2="20667" y2="52181"/>
                        <a14:foregroundMark x1="19833" y1="54604" x2="19833" y2="54604"/>
                        <a14:foregroundMark x1="10167" y1="70275" x2="10167" y2="70275"/>
                        <a14:foregroundMark x1="6833" y1="69790" x2="10833" y2="70113"/>
                        <a14:foregroundMark x1="64667" y1="63651" x2="64667" y2="63651"/>
                        <a14:foregroundMark x1="57500" y1="68174" x2="57500" y2="68174"/>
                        <a14:foregroundMark x1="57500" y1="68174" x2="57000" y2="64297"/>
                        <a14:foregroundMark x1="65667" y1="57189" x2="61000" y2="57189"/>
                        <a14:foregroundMark x1="39500" y1="91761" x2="39500" y2="91761"/>
                        <a14:foregroundMark x1="36000" y1="93215" x2="36167" y2="85945"/>
                        <a14:foregroundMark x1="36500" y1="84330" x2="37333" y2="80452"/>
                        <a14:foregroundMark x1="39167" y1="87561" x2="39167" y2="87561"/>
                        <a14:foregroundMark x1="40833" y1="86591" x2="34833" y2="86591"/>
                        <a14:foregroundMark x1="17667" y1="39903" x2="17667" y2="39903"/>
                        <a14:foregroundMark x1="17333" y1="41842" x2="17333" y2="36026"/>
                        <a14:foregroundMark x1="18333" y1="33603" x2="18333" y2="33603"/>
                        <a14:foregroundMark x1="12500" y1="40872" x2="12833" y2="33926"/>
                        <a14:foregroundMark x1="12500" y1="29725" x2="12500" y2="29725"/>
                        <a14:foregroundMark x1="6333" y1="44103" x2="7333" y2="36834"/>
                        <a14:foregroundMark x1="6667" y1="33603" x2="6667" y2="33603"/>
                        <a14:foregroundMark x1="34000" y1="88045" x2="34833" y2="85945"/>
                        <a14:foregroundMark x1="38667" y1="85460" x2="34833" y2="85460"/>
                        <a14:foregroundMark x1="85667" y1="18578" x2="85833" y2="17932"/>
                        <a14:foregroundMark x1="85833" y1="11955" x2="85833" y2="11955"/>
                        <a14:foregroundMark x1="93333" y1="11632" x2="93500" y2="7431"/>
                        <a14:foregroundMark x1="92500" y1="20194" x2="92500" y2="20194"/>
                        <a14:foregroundMark x1="36500" y1="42488" x2="37500" y2="42326"/>
                        <a14:foregroundMark x1="37667" y1="41357" x2="37667" y2="37641"/>
                        <a14:foregroundMark x1="37833" y1="33279" x2="37833" y2="33279"/>
                        <a14:foregroundMark x1="37833" y1="30533" x2="37833" y2="30533"/>
                        <a14:backgroundMark x1="62500" y1="9047" x2="65167" y2="16478"/>
                      </a14:backgroundRemoval>
                    </a14:imgEffect>
                    <a14:imgEffect>
                      <a14:saturation sat="0"/>
                    </a14:imgEffect>
                  </a14:imgLayer>
                </a14:imgProps>
              </a:ext>
            </a:extLst>
          </a:blip>
          <a:srcRect l="77311" b="74815"/>
          <a:stretch/>
        </p:blipFill>
        <p:spPr>
          <a:xfrm>
            <a:off x="9492365" y="4098590"/>
            <a:ext cx="1296699" cy="1484904"/>
          </a:xfrm>
          <a:prstGeom prst="rect">
            <a:avLst/>
          </a:prstGeom>
        </p:spPr>
      </p:pic>
      <p:sp>
        <p:nvSpPr>
          <p:cNvPr id="49" name="Rectángulo 48">
            <a:extLst>
              <a:ext uri="{FF2B5EF4-FFF2-40B4-BE49-F238E27FC236}">
                <a16:creationId xmlns:a16="http://schemas.microsoft.com/office/drawing/2014/main" id="{BAB41CF8-E99B-4014-B774-5ACA92184E61}"/>
              </a:ext>
            </a:extLst>
          </p:cNvPr>
          <p:cNvSpPr/>
          <p:nvPr/>
        </p:nvSpPr>
        <p:spPr>
          <a:xfrm>
            <a:off x="8213816" y="5695525"/>
            <a:ext cx="3795286" cy="9425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1000"/>
              </a:spcBef>
              <a:buClr>
                <a:schemeClr val="accent1"/>
              </a:buClr>
              <a:buSzPct val="80000"/>
            </a:pPr>
            <a:endParaRPr lang="es-MX" sz="20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lgn="ctr"/>
            <a:endParaRPr lang="es-MX" sz="1600" dirty="0">
              <a:solidFill>
                <a:schemeClr val="bg1">
                  <a:lumMod val="50000"/>
                </a:schemeClr>
              </a:solidFill>
            </a:endParaRPr>
          </a:p>
        </p:txBody>
      </p:sp>
      <p:sp>
        <p:nvSpPr>
          <p:cNvPr id="64" name="Rectángulo 63">
            <a:extLst>
              <a:ext uri="{FF2B5EF4-FFF2-40B4-BE49-F238E27FC236}">
                <a16:creationId xmlns:a16="http://schemas.microsoft.com/office/drawing/2014/main" id="{77C3BC35-F88F-4B36-9266-3697544DD7B6}"/>
              </a:ext>
            </a:extLst>
          </p:cNvPr>
          <p:cNvSpPr/>
          <p:nvPr/>
        </p:nvSpPr>
        <p:spPr>
          <a:xfrm>
            <a:off x="8342076" y="5892221"/>
            <a:ext cx="3597276" cy="4641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MX" sz="1600" b="1" dirty="0">
                <a:solidFill>
                  <a:schemeClr val="tx1">
                    <a:lumMod val="75000"/>
                    <a:lumOff val="25000"/>
                  </a:schemeClr>
                </a:solidFill>
              </a:rPr>
              <a:t>CERTIFICACIÓN DE LA ASAMBLEA POR PARTE DEL IEE</a:t>
            </a:r>
          </a:p>
        </p:txBody>
      </p:sp>
    </p:spTree>
    <p:extLst>
      <p:ext uri="{BB962C8B-B14F-4D97-AF65-F5344CB8AC3E}">
        <p14:creationId xmlns:p14="http://schemas.microsoft.com/office/powerpoint/2010/main" val="1701176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AF7F5ADF-AA14-4785-8BA9-CD12C97C6105}"/>
              </a:ext>
            </a:extLst>
          </p:cNvPr>
          <p:cNvGrpSpPr/>
          <p:nvPr/>
        </p:nvGrpSpPr>
        <p:grpSpPr>
          <a:xfrm>
            <a:off x="7293935" y="0"/>
            <a:ext cx="4005009" cy="6858001"/>
            <a:chOff x="7293935" y="0"/>
            <a:chExt cx="4005009" cy="6858001"/>
          </a:xfrm>
        </p:grpSpPr>
        <p:sp>
          <p:nvSpPr>
            <p:cNvPr id="4" name="Rectángulo 3">
              <a:extLst>
                <a:ext uri="{FF2B5EF4-FFF2-40B4-BE49-F238E27FC236}">
                  <a16:creationId xmlns:a16="http://schemas.microsoft.com/office/drawing/2014/main" id="{BAE75D78-27B0-4A67-B5BB-27C6A841D878}"/>
                </a:ext>
              </a:extLst>
            </p:cNvPr>
            <p:cNvSpPr/>
            <p:nvPr/>
          </p:nvSpPr>
          <p:spPr>
            <a:xfrm rot="21077321">
              <a:off x="9395976" y="128849"/>
              <a:ext cx="1902968" cy="4543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a:extLst>
                <a:ext uri="{FF2B5EF4-FFF2-40B4-BE49-F238E27FC236}">
                  <a16:creationId xmlns:a16="http://schemas.microsoft.com/office/drawing/2014/main" id="{B691E910-94A7-4B93-9283-00DBDCC45A49}"/>
                </a:ext>
              </a:extLst>
            </p:cNvPr>
            <p:cNvSpPr/>
            <p:nvPr/>
          </p:nvSpPr>
          <p:spPr>
            <a:xfrm rot="1754304">
              <a:off x="9249770" y="3785990"/>
              <a:ext cx="1902968" cy="2772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8530C801-84A9-45A9-8441-36D796F2E870}"/>
                </a:ext>
              </a:extLst>
            </p:cNvPr>
            <p:cNvSpPr/>
            <p:nvPr/>
          </p:nvSpPr>
          <p:spPr>
            <a:xfrm>
              <a:off x="9062859" y="0"/>
              <a:ext cx="1902968" cy="436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a:extLst>
                <a:ext uri="{FF2B5EF4-FFF2-40B4-BE49-F238E27FC236}">
                  <a16:creationId xmlns:a16="http://schemas.microsoft.com/office/drawing/2014/main" id="{84F1726E-FC4A-4D10-8077-0C9FEAF727F6}"/>
                </a:ext>
              </a:extLst>
            </p:cNvPr>
            <p:cNvSpPr/>
            <p:nvPr/>
          </p:nvSpPr>
          <p:spPr>
            <a:xfrm>
              <a:off x="7293935" y="5879805"/>
              <a:ext cx="2931551" cy="978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 name="Título 1">
            <a:extLst>
              <a:ext uri="{FF2B5EF4-FFF2-40B4-BE49-F238E27FC236}">
                <a16:creationId xmlns:a16="http://schemas.microsoft.com/office/drawing/2014/main" id="{88DB0BE8-E359-4618-B1AD-C304BD1B9533}"/>
              </a:ext>
            </a:extLst>
          </p:cNvPr>
          <p:cNvSpPr>
            <a:spLocks noGrp="1"/>
          </p:cNvSpPr>
          <p:nvPr>
            <p:ph type="title"/>
          </p:nvPr>
        </p:nvSpPr>
        <p:spPr>
          <a:xfrm>
            <a:off x="677334" y="237460"/>
            <a:ext cx="8596668" cy="655674"/>
          </a:xfrm>
        </p:spPr>
        <p:txBody>
          <a:bodyPr>
            <a:normAutofit/>
          </a:bodyPr>
          <a:lstStyle/>
          <a:p>
            <a:r>
              <a:rPr lang="es-MX" sz="3100" dirty="0"/>
              <a:t>Votaciones en las asambleas</a:t>
            </a:r>
          </a:p>
        </p:txBody>
      </p:sp>
      <p:sp>
        <p:nvSpPr>
          <p:cNvPr id="32" name="Marcador de contenido 2">
            <a:extLst>
              <a:ext uri="{FF2B5EF4-FFF2-40B4-BE49-F238E27FC236}">
                <a16:creationId xmlns:a16="http://schemas.microsoft.com/office/drawing/2014/main" id="{300CAA98-C9CB-4D23-A8B1-B717D98FA363}"/>
              </a:ext>
            </a:extLst>
          </p:cNvPr>
          <p:cNvSpPr txBox="1">
            <a:spLocks/>
          </p:cNvSpPr>
          <p:nvPr/>
        </p:nvSpPr>
        <p:spPr>
          <a:xfrm>
            <a:off x="614744" y="1061423"/>
            <a:ext cx="10351083" cy="137623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s-ES" dirty="0"/>
              <a:t>En las asambleas municipales o distritales se llevarán a cabo votaciones en dos momentos:</a:t>
            </a:r>
          </a:p>
          <a:p>
            <a:pPr algn="just">
              <a:buFont typeface="+mj-lt"/>
              <a:buAutoNum type="arabicPeriod"/>
            </a:pPr>
            <a:r>
              <a:rPr lang="es-ES" dirty="0"/>
              <a:t>La aprobación de los documentos básicos</a:t>
            </a:r>
          </a:p>
          <a:p>
            <a:pPr algn="just">
              <a:buFont typeface="+mj-lt"/>
              <a:buAutoNum type="arabicPeriod"/>
            </a:pPr>
            <a:r>
              <a:rPr lang="es-ES" dirty="0"/>
              <a:t>La elección de delegados y delegadas (propietarios y suplentes) </a:t>
            </a:r>
          </a:p>
          <a:p>
            <a:pPr marL="0" indent="0" algn="just">
              <a:buNone/>
            </a:pPr>
            <a:endParaRPr lang="es-ES" sz="1600" dirty="0"/>
          </a:p>
        </p:txBody>
      </p:sp>
      <p:cxnSp>
        <p:nvCxnSpPr>
          <p:cNvPr id="14" name="Conector recto 13">
            <a:extLst>
              <a:ext uri="{FF2B5EF4-FFF2-40B4-BE49-F238E27FC236}">
                <a16:creationId xmlns:a16="http://schemas.microsoft.com/office/drawing/2014/main" id="{7E43628A-B196-4B07-8805-3F283F93B9FF}"/>
              </a:ext>
            </a:extLst>
          </p:cNvPr>
          <p:cNvCxnSpPr>
            <a:cxnSpLocks/>
          </p:cNvCxnSpPr>
          <p:nvPr/>
        </p:nvCxnSpPr>
        <p:spPr>
          <a:xfrm>
            <a:off x="3215648" y="2828152"/>
            <a:ext cx="4913640"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5" name="Marcador de contenido 2">
            <a:extLst>
              <a:ext uri="{FF2B5EF4-FFF2-40B4-BE49-F238E27FC236}">
                <a16:creationId xmlns:a16="http://schemas.microsoft.com/office/drawing/2014/main" id="{1E856C1B-E3E2-4642-B801-C4051FB0BE25}"/>
              </a:ext>
            </a:extLst>
          </p:cNvPr>
          <p:cNvSpPr txBox="1">
            <a:spLocks/>
          </p:cNvSpPr>
          <p:nvPr/>
        </p:nvSpPr>
        <p:spPr>
          <a:xfrm>
            <a:off x="677334" y="3275054"/>
            <a:ext cx="10351083" cy="284563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s-ES" dirty="0"/>
              <a:t>Ambas votaciones son responsabilidad de cada organización ciudadana y corresponderá al IEE certificar la forma de votación y los resultados de la misma. </a:t>
            </a:r>
          </a:p>
          <a:p>
            <a:pPr marL="0" indent="0" algn="just">
              <a:buFont typeface="Wingdings 3" charset="2"/>
              <a:buNone/>
            </a:pPr>
            <a:endParaRPr lang="es-ES" dirty="0"/>
          </a:p>
          <a:p>
            <a:pPr marL="0" indent="0" algn="just">
              <a:buFont typeface="Wingdings 3" charset="2"/>
              <a:buNone/>
            </a:pPr>
            <a:r>
              <a:rPr lang="es-ES" dirty="0"/>
              <a:t>Cada organización debe haber definido en sus Estatutos</a:t>
            </a:r>
          </a:p>
          <a:p>
            <a:pPr algn="just"/>
            <a:r>
              <a:rPr lang="es-ES" dirty="0"/>
              <a:t>La forma en que se llevarán a cabo las votaciones </a:t>
            </a:r>
          </a:p>
          <a:p>
            <a:pPr algn="just"/>
            <a:r>
              <a:rPr lang="es-ES" dirty="0"/>
              <a:t>El número de formulas de delegados y delegadas que serán electas por cada asamblea.</a:t>
            </a:r>
          </a:p>
          <a:p>
            <a:pPr algn="just"/>
            <a:r>
              <a:rPr lang="es-ES" dirty="0"/>
              <a:t>La forma en que se toman las mayorías</a:t>
            </a:r>
          </a:p>
        </p:txBody>
      </p:sp>
    </p:spTree>
    <p:extLst>
      <p:ext uri="{BB962C8B-B14F-4D97-AF65-F5344CB8AC3E}">
        <p14:creationId xmlns:p14="http://schemas.microsoft.com/office/powerpoint/2010/main" val="49008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AF7F5ADF-AA14-4785-8BA9-CD12C97C6105}"/>
              </a:ext>
            </a:extLst>
          </p:cNvPr>
          <p:cNvGrpSpPr/>
          <p:nvPr/>
        </p:nvGrpSpPr>
        <p:grpSpPr>
          <a:xfrm>
            <a:off x="7293935" y="0"/>
            <a:ext cx="4005009" cy="6858001"/>
            <a:chOff x="7293935" y="0"/>
            <a:chExt cx="4005009" cy="6858001"/>
          </a:xfrm>
        </p:grpSpPr>
        <p:sp>
          <p:nvSpPr>
            <p:cNvPr id="4" name="Rectángulo 3">
              <a:extLst>
                <a:ext uri="{FF2B5EF4-FFF2-40B4-BE49-F238E27FC236}">
                  <a16:creationId xmlns:a16="http://schemas.microsoft.com/office/drawing/2014/main" id="{BAE75D78-27B0-4A67-B5BB-27C6A841D878}"/>
                </a:ext>
              </a:extLst>
            </p:cNvPr>
            <p:cNvSpPr/>
            <p:nvPr/>
          </p:nvSpPr>
          <p:spPr>
            <a:xfrm rot="21077321">
              <a:off x="9395976" y="128849"/>
              <a:ext cx="1902968" cy="4543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a:extLst>
                <a:ext uri="{FF2B5EF4-FFF2-40B4-BE49-F238E27FC236}">
                  <a16:creationId xmlns:a16="http://schemas.microsoft.com/office/drawing/2014/main" id="{B691E910-94A7-4B93-9283-00DBDCC45A49}"/>
                </a:ext>
              </a:extLst>
            </p:cNvPr>
            <p:cNvSpPr/>
            <p:nvPr/>
          </p:nvSpPr>
          <p:spPr>
            <a:xfrm rot="1754304">
              <a:off x="9249770" y="3785990"/>
              <a:ext cx="1902968" cy="2772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8530C801-84A9-45A9-8441-36D796F2E870}"/>
                </a:ext>
              </a:extLst>
            </p:cNvPr>
            <p:cNvSpPr/>
            <p:nvPr/>
          </p:nvSpPr>
          <p:spPr>
            <a:xfrm>
              <a:off x="9062859" y="0"/>
              <a:ext cx="1902968" cy="436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a:extLst>
                <a:ext uri="{FF2B5EF4-FFF2-40B4-BE49-F238E27FC236}">
                  <a16:creationId xmlns:a16="http://schemas.microsoft.com/office/drawing/2014/main" id="{84F1726E-FC4A-4D10-8077-0C9FEAF727F6}"/>
                </a:ext>
              </a:extLst>
            </p:cNvPr>
            <p:cNvSpPr/>
            <p:nvPr/>
          </p:nvSpPr>
          <p:spPr>
            <a:xfrm>
              <a:off x="7293935" y="5879805"/>
              <a:ext cx="2931551" cy="978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 name="Título 1">
            <a:extLst>
              <a:ext uri="{FF2B5EF4-FFF2-40B4-BE49-F238E27FC236}">
                <a16:creationId xmlns:a16="http://schemas.microsoft.com/office/drawing/2014/main" id="{88DB0BE8-E359-4618-B1AD-C304BD1B9533}"/>
              </a:ext>
            </a:extLst>
          </p:cNvPr>
          <p:cNvSpPr>
            <a:spLocks noGrp="1"/>
          </p:cNvSpPr>
          <p:nvPr>
            <p:ph type="title"/>
          </p:nvPr>
        </p:nvSpPr>
        <p:spPr>
          <a:xfrm>
            <a:off x="677334" y="237460"/>
            <a:ext cx="8596668" cy="655674"/>
          </a:xfrm>
        </p:spPr>
        <p:txBody>
          <a:bodyPr>
            <a:normAutofit/>
          </a:bodyPr>
          <a:lstStyle/>
          <a:p>
            <a:r>
              <a:rPr lang="es-MX" sz="3100" dirty="0"/>
              <a:t>Certificación de las asambleas</a:t>
            </a:r>
          </a:p>
        </p:txBody>
      </p:sp>
      <p:sp>
        <p:nvSpPr>
          <p:cNvPr id="31" name="Marcador de contenido 2">
            <a:extLst>
              <a:ext uri="{FF2B5EF4-FFF2-40B4-BE49-F238E27FC236}">
                <a16:creationId xmlns:a16="http://schemas.microsoft.com/office/drawing/2014/main" id="{B067DFAA-EF6D-478C-995D-25E5D3FF1458}"/>
              </a:ext>
            </a:extLst>
          </p:cNvPr>
          <p:cNvSpPr txBox="1">
            <a:spLocks/>
          </p:cNvSpPr>
          <p:nvPr/>
        </p:nvSpPr>
        <p:spPr>
          <a:xfrm>
            <a:off x="614742" y="4891418"/>
            <a:ext cx="10351083" cy="97819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s-ES" dirty="0"/>
              <a:t>Para que sea válida, la asamblea debe contar con la participación de al menos el </a:t>
            </a:r>
            <a:r>
              <a:rPr lang="es-ES" sz="2000" b="1" dirty="0">
                <a:solidFill>
                  <a:schemeClr val="bg1">
                    <a:lumMod val="50000"/>
                  </a:schemeClr>
                </a:solidFill>
              </a:rPr>
              <a:t>0.26% </a:t>
            </a:r>
            <a:r>
              <a:rPr lang="es-ES" dirty="0"/>
              <a:t>respecto al padrón electoral  que haya sido utilizado en la elección ordinaria inmediata anterior.</a:t>
            </a:r>
          </a:p>
        </p:txBody>
      </p:sp>
      <p:sp>
        <p:nvSpPr>
          <p:cNvPr id="32" name="Marcador de contenido 2">
            <a:extLst>
              <a:ext uri="{FF2B5EF4-FFF2-40B4-BE49-F238E27FC236}">
                <a16:creationId xmlns:a16="http://schemas.microsoft.com/office/drawing/2014/main" id="{300CAA98-C9CB-4D23-A8B1-B717D98FA363}"/>
              </a:ext>
            </a:extLst>
          </p:cNvPr>
          <p:cNvSpPr txBox="1">
            <a:spLocks/>
          </p:cNvSpPr>
          <p:nvPr/>
        </p:nvSpPr>
        <p:spPr>
          <a:xfrm>
            <a:off x="614743" y="931032"/>
            <a:ext cx="10351083" cy="364096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s-ES" dirty="0"/>
              <a:t>La certificación de las asambleas municipales o distritales se hará a través de un acta que realizará un fedatario público designado por el Instituto Estatal Electoral, misma que contendrá:</a:t>
            </a:r>
          </a:p>
          <a:p>
            <a:pPr algn="just"/>
            <a:r>
              <a:rPr lang="es-ES" sz="1600" dirty="0"/>
              <a:t>Lugar, fecha y hora de inicio de la asamblea</a:t>
            </a:r>
          </a:p>
          <a:p>
            <a:pPr algn="just"/>
            <a:r>
              <a:rPr lang="es-ES" sz="1600" dirty="0"/>
              <a:t>Nombre de los funcionarios electorales y de los representantes del partido.</a:t>
            </a:r>
          </a:p>
          <a:p>
            <a:pPr algn="just"/>
            <a:r>
              <a:rPr lang="es-ES" sz="1600" dirty="0"/>
              <a:t>Concurrencia e identificación de personas afiliadas y constancia de que quedaron conformadas las listas.</a:t>
            </a:r>
          </a:p>
          <a:p>
            <a:pPr algn="just"/>
            <a:r>
              <a:rPr lang="es-ES" sz="1600" dirty="0"/>
              <a:t>Constancia de que no existió intervención de organizaciones gremiales o de otras organizaciones con objeto social diferente al de la constitución de un partido político. </a:t>
            </a:r>
          </a:p>
          <a:p>
            <a:pPr algn="just"/>
            <a:r>
              <a:rPr lang="es-ES" sz="1600" dirty="0"/>
              <a:t>Constancia de la aprobación de los Documentos Básicos</a:t>
            </a:r>
          </a:p>
          <a:p>
            <a:pPr algn="just"/>
            <a:r>
              <a:rPr lang="es-ES" sz="1600" dirty="0"/>
              <a:t>Constancia de la elección de delegadas y delegados propietarios y suplentes.</a:t>
            </a:r>
          </a:p>
          <a:p>
            <a:pPr algn="just"/>
            <a:r>
              <a:rPr lang="es-ES" sz="1600" dirty="0"/>
              <a:t>Situaciones irregulares, en caso de presentarse.</a:t>
            </a:r>
          </a:p>
        </p:txBody>
      </p:sp>
      <p:cxnSp>
        <p:nvCxnSpPr>
          <p:cNvPr id="33" name="Conector recto 32">
            <a:extLst>
              <a:ext uri="{FF2B5EF4-FFF2-40B4-BE49-F238E27FC236}">
                <a16:creationId xmlns:a16="http://schemas.microsoft.com/office/drawing/2014/main" id="{0D8B082B-B3B7-4317-A8E6-BB8712C70BE6}"/>
              </a:ext>
            </a:extLst>
          </p:cNvPr>
          <p:cNvCxnSpPr>
            <a:cxnSpLocks/>
          </p:cNvCxnSpPr>
          <p:nvPr/>
        </p:nvCxnSpPr>
        <p:spPr>
          <a:xfrm>
            <a:off x="2367648" y="4616575"/>
            <a:ext cx="7134447" cy="0"/>
          </a:xfrm>
          <a:prstGeom prst="line">
            <a:avLst/>
          </a:prstGeom>
          <a:ln/>
        </p:spPr>
        <p:style>
          <a:lnRef idx="1">
            <a:schemeClr val="accent1"/>
          </a:lnRef>
          <a:fillRef idx="0">
            <a:schemeClr val="accent1"/>
          </a:fillRef>
          <a:effectRef idx="0">
            <a:schemeClr val="accent1"/>
          </a:effectRef>
          <a:fontRef idx="minor">
            <a:schemeClr val="tx1"/>
          </a:fontRef>
        </p:style>
      </p:cxnSp>
      <p:sp>
        <p:nvSpPr>
          <p:cNvPr id="50" name="CuadroTexto 49">
            <a:extLst>
              <a:ext uri="{FF2B5EF4-FFF2-40B4-BE49-F238E27FC236}">
                <a16:creationId xmlns:a16="http://schemas.microsoft.com/office/drawing/2014/main" id="{0DB824A0-483A-4A6A-90CC-735790547945}"/>
              </a:ext>
            </a:extLst>
          </p:cNvPr>
          <p:cNvSpPr txBox="1"/>
          <p:nvPr/>
        </p:nvSpPr>
        <p:spPr>
          <a:xfrm>
            <a:off x="677334" y="6088278"/>
            <a:ext cx="10288490" cy="584775"/>
          </a:xfrm>
          <a:prstGeom prst="rect">
            <a:avLst/>
          </a:prstGeom>
          <a:noFill/>
        </p:spPr>
        <p:txBody>
          <a:bodyPr wrap="square">
            <a:spAutoFit/>
          </a:bodyPr>
          <a:lstStyle/>
          <a:p>
            <a:pPr marL="0" indent="0" algn="ctr">
              <a:buNone/>
            </a:pPr>
            <a:r>
              <a:rPr lang="es-ES" sz="1600" dirty="0"/>
              <a:t>La certificación se dará en los próximos 10 días hábiles a la celebración de la Asamblea correspondiente y se entregará copia certificada a la organización.</a:t>
            </a:r>
          </a:p>
        </p:txBody>
      </p:sp>
      <p:cxnSp>
        <p:nvCxnSpPr>
          <p:cNvPr id="51" name="Conector recto 50">
            <a:extLst>
              <a:ext uri="{FF2B5EF4-FFF2-40B4-BE49-F238E27FC236}">
                <a16:creationId xmlns:a16="http://schemas.microsoft.com/office/drawing/2014/main" id="{C6A0160D-3CC2-4647-9EDB-0B8FD79FA48E}"/>
              </a:ext>
            </a:extLst>
          </p:cNvPr>
          <p:cNvCxnSpPr>
            <a:cxnSpLocks/>
          </p:cNvCxnSpPr>
          <p:nvPr/>
        </p:nvCxnSpPr>
        <p:spPr>
          <a:xfrm>
            <a:off x="2367648" y="5869614"/>
            <a:ext cx="7134447"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802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AF7F5ADF-AA14-4785-8BA9-CD12C97C6105}"/>
              </a:ext>
            </a:extLst>
          </p:cNvPr>
          <p:cNvGrpSpPr/>
          <p:nvPr/>
        </p:nvGrpSpPr>
        <p:grpSpPr>
          <a:xfrm>
            <a:off x="7293935" y="0"/>
            <a:ext cx="4005009" cy="6858001"/>
            <a:chOff x="7293935" y="0"/>
            <a:chExt cx="4005009" cy="6858001"/>
          </a:xfrm>
        </p:grpSpPr>
        <p:sp>
          <p:nvSpPr>
            <p:cNvPr id="4" name="Rectángulo 3">
              <a:extLst>
                <a:ext uri="{FF2B5EF4-FFF2-40B4-BE49-F238E27FC236}">
                  <a16:creationId xmlns:a16="http://schemas.microsoft.com/office/drawing/2014/main" id="{BAE75D78-27B0-4A67-B5BB-27C6A841D878}"/>
                </a:ext>
              </a:extLst>
            </p:cNvPr>
            <p:cNvSpPr/>
            <p:nvPr/>
          </p:nvSpPr>
          <p:spPr>
            <a:xfrm rot="21077321">
              <a:off x="9395976" y="128849"/>
              <a:ext cx="1902968" cy="4543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a:extLst>
                <a:ext uri="{FF2B5EF4-FFF2-40B4-BE49-F238E27FC236}">
                  <a16:creationId xmlns:a16="http://schemas.microsoft.com/office/drawing/2014/main" id="{B691E910-94A7-4B93-9283-00DBDCC45A49}"/>
                </a:ext>
              </a:extLst>
            </p:cNvPr>
            <p:cNvSpPr/>
            <p:nvPr/>
          </p:nvSpPr>
          <p:spPr>
            <a:xfrm rot="1754304">
              <a:off x="9249770" y="3785990"/>
              <a:ext cx="1902968" cy="2772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8530C801-84A9-45A9-8441-36D796F2E870}"/>
                </a:ext>
              </a:extLst>
            </p:cNvPr>
            <p:cNvSpPr/>
            <p:nvPr/>
          </p:nvSpPr>
          <p:spPr>
            <a:xfrm>
              <a:off x="9062859" y="0"/>
              <a:ext cx="1902968" cy="436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a:extLst>
                <a:ext uri="{FF2B5EF4-FFF2-40B4-BE49-F238E27FC236}">
                  <a16:creationId xmlns:a16="http://schemas.microsoft.com/office/drawing/2014/main" id="{84F1726E-FC4A-4D10-8077-0C9FEAF727F6}"/>
                </a:ext>
              </a:extLst>
            </p:cNvPr>
            <p:cNvSpPr/>
            <p:nvPr/>
          </p:nvSpPr>
          <p:spPr>
            <a:xfrm>
              <a:off x="7293935" y="5879805"/>
              <a:ext cx="2931551" cy="978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6" name="Título 1">
            <a:extLst>
              <a:ext uri="{FF2B5EF4-FFF2-40B4-BE49-F238E27FC236}">
                <a16:creationId xmlns:a16="http://schemas.microsoft.com/office/drawing/2014/main" id="{C532F9DA-574B-4520-8FD0-E8F69269BC40}"/>
              </a:ext>
            </a:extLst>
          </p:cNvPr>
          <p:cNvSpPr txBox="1">
            <a:spLocks/>
          </p:cNvSpPr>
          <p:nvPr/>
        </p:nvSpPr>
        <p:spPr>
          <a:xfrm>
            <a:off x="677334" y="237460"/>
            <a:ext cx="8596668" cy="655674"/>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800" dirty="0"/>
              <a:t>Asistentes a Asambleas Municipales</a:t>
            </a:r>
          </a:p>
        </p:txBody>
      </p:sp>
      <p:graphicFrame>
        <p:nvGraphicFramePr>
          <p:cNvPr id="17" name="Tabla 16">
            <a:extLst>
              <a:ext uri="{FF2B5EF4-FFF2-40B4-BE49-F238E27FC236}">
                <a16:creationId xmlns:a16="http://schemas.microsoft.com/office/drawing/2014/main" id="{BDC7BF98-C325-4442-B824-649BCB371A2F}"/>
              </a:ext>
            </a:extLst>
          </p:cNvPr>
          <p:cNvGraphicFramePr>
            <a:graphicFrameLocks noGrp="1"/>
          </p:cNvGraphicFramePr>
          <p:nvPr/>
        </p:nvGraphicFramePr>
        <p:xfrm>
          <a:off x="4369082" y="892400"/>
          <a:ext cx="2342188" cy="5774923"/>
        </p:xfrm>
        <a:graphic>
          <a:graphicData uri="http://schemas.openxmlformats.org/drawingml/2006/table">
            <a:tbl>
              <a:tblPr>
                <a:tableStyleId>{5C22544A-7EE6-4342-B048-85BDC9FD1C3A}</a:tableStyleId>
              </a:tblPr>
              <a:tblGrid>
                <a:gridCol w="1597357">
                  <a:extLst>
                    <a:ext uri="{9D8B030D-6E8A-4147-A177-3AD203B41FA5}">
                      <a16:colId xmlns:a16="http://schemas.microsoft.com/office/drawing/2014/main" val="963753373"/>
                    </a:ext>
                  </a:extLst>
                </a:gridCol>
                <a:gridCol w="744831">
                  <a:extLst>
                    <a:ext uri="{9D8B030D-6E8A-4147-A177-3AD203B41FA5}">
                      <a16:colId xmlns:a16="http://schemas.microsoft.com/office/drawing/2014/main" val="3866137808"/>
                    </a:ext>
                  </a:extLst>
                </a:gridCol>
              </a:tblGrid>
              <a:tr h="365629">
                <a:tc>
                  <a:txBody>
                    <a:bodyPr/>
                    <a:lstStyle/>
                    <a:p>
                      <a:pPr algn="ctr" fontAlgn="ctr"/>
                      <a:r>
                        <a:rPr lang="es-MX" sz="1100" u="none" strike="noStrike" dirty="0">
                          <a:effectLst/>
                        </a:rPr>
                        <a:t>Municipio</a:t>
                      </a:r>
                      <a:endParaRPr lang="es-MX" sz="1100" b="1" i="0" u="none" strike="noStrike" dirty="0">
                        <a:solidFill>
                          <a:srgbClr val="000000"/>
                        </a:solidFill>
                        <a:effectLst/>
                        <a:latin typeface="Calibri" panose="020F0502020204030204" pitchFamily="34" charset="0"/>
                      </a:endParaRPr>
                    </a:p>
                  </a:txBody>
                  <a:tcPr marL="7446" marR="7446" marT="7446" marB="0" anchor="ctr">
                    <a:solidFill>
                      <a:schemeClr val="accent1">
                        <a:lumMod val="75000"/>
                      </a:schemeClr>
                    </a:solidFill>
                  </a:tcPr>
                </a:tc>
                <a:tc>
                  <a:txBody>
                    <a:bodyPr/>
                    <a:lstStyle/>
                    <a:p>
                      <a:pPr algn="ctr" fontAlgn="ctr"/>
                      <a:r>
                        <a:rPr lang="es-MX" sz="1100" u="none" strike="noStrike" dirty="0">
                          <a:effectLst/>
                        </a:rPr>
                        <a:t>Requisito</a:t>
                      </a:r>
                      <a:endParaRPr lang="es-MX" sz="1100" b="1" i="0" u="none" strike="noStrike" dirty="0">
                        <a:solidFill>
                          <a:srgbClr val="000000"/>
                        </a:solidFill>
                        <a:effectLst/>
                        <a:latin typeface="Calibri" panose="020F0502020204030204" pitchFamily="34" charset="0"/>
                      </a:endParaRPr>
                    </a:p>
                  </a:txBody>
                  <a:tcPr marL="7446" marR="7446" marT="7446" marB="0" anchor="ctr">
                    <a:solidFill>
                      <a:schemeClr val="accent1">
                        <a:lumMod val="75000"/>
                      </a:schemeClr>
                    </a:solidFill>
                  </a:tcPr>
                </a:tc>
                <a:extLst>
                  <a:ext uri="{0D108BD9-81ED-4DB2-BD59-A6C34878D82A}">
                    <a16:rowId xmlns:a16="http://schemas.microsoft.com/office/drawing/2014/main" val="2476049581"/>
                  </a:ext>
                </a:extLst>
              </a:tr>
              <a:tr h="186462">
                <a:tc>
                  <a:txBody>
                    <a:bodyPr/>
                    <a:lstStyle/>
                    <a:p>
                      <a:pPr algn="l" fontAlgn="ctr"/>
                      <a:r>
                        <a:rPr lang="es-MX" sz="1100" u="none" strike="noStrike" dirty="0">
                          <a:effectLst/>
                        </a:rPr>
                        <a:t>Ahumada</a:t>
                      </a:r>
                      <a:endParaRPr lang="es-MX" sz="1100" b="0" i="0" u="none" strike="noStrike" dirty="0">
                        <a:solidFill>
                          <a:srgbClr val="000000"/>
                        </a:solidFill>
                        <a:effectLst/>
                        <a:latin typeface="Calibri" panose="020F0502020204030204" pitchFamily="34" charset="0"/>
                      </a:endParaRPr>
                    </a:p>
                  </a:txBody>
                  <a:tcPr marL="7446" marR="7446" marT="7446" marB="0" anchor="ctr">
                    <a:noFill/>
                  </a:tcPr>
                </a:tc>
                <a:tc>
                  <a:txBody>
                    <a:bodyPr/>
                    <a:lstStyle/>
                    <a:p>
                      <a:pPr algn="ctr" fontAlgn="ctr"/>
                      <a:r>
                        <a:rPr lang="es-MX" sz="1100" u="none" strike="noStrike" dirty="0">
                          <a:effectLst/>
                        </a:rPr>
                        <a:t>26 </a:t>
                      </a:r>
                      <a:endParaRPr lang="es-MX" sz="1100" b="0" i="0" u="none" strike="noStrike" dirty="0">
                        <a:solidFill>
                          <a:srgbClr val="000000"/>
                        </a:solidFill>
                        <a:effectLst/>
                        <a:latin typeface="Calibri" panose="020F0502020204030204" pitchFamily="34" charset="0"/>
                      </a:endParaRPr>
                    </a:p>
                  </a:txBody>
                  <a:tcPr marL="7446" marR="7446" marT="7446" marB="0" anchor="ctr">
                    <a:noFill/>
                  </a:tcPr>
                </a:tc>
                <a:extLst>
                  <a:ext uri="{0D108BD9-81ED-4DB2-BD59-A6C34878D82A}">
                    <a16:rowId xmlns:a16="http://schemas.microsoft.com/office/drawing/2014/main" val="2361305602"/>
                  </a:ext>
                </a:extLst>
              </a:tr>
              <a:tr h="186462">
                <a:tc>
                  <a:txBody>
                    <a:bodyPr/>
                    <a:lstStyle/>
                    <a:p>
                      <a:pPr algn="l" fontAlgn="ctr"/>
                      <a:r>
                        <a:rPr lang="es-MX" sz="1100" u="none" strike="noStrike" dirty="0">
                          <a:effectLst/>
                        </a:rPr>
                        <a:t>Aldama</a:t>
                      </a:r>
                      <a:endParaRPr lang="es-MX" sz="1100" b="0" i="0" u="none" strike="noStrike" dirty="0">
                        <a:solidFill>
                          <a:srgbClr val="000000"/>
                        </a:solidFill>
                        <a:effectLst/>
                        <a:latin typeface="Calibri" panose="020F0502020204030204" pitchFamily="34" charset="0"/>
                      </a:endParaRPr>
                    </a:p>
                  </a:txBody>
                  <a:tcPr marL="7446" marR="7446" marT="7446" marB="0" anchor="ctr">
                    <a:noFill/>
                  </a:tcPr>
                </a:tc>
                <a:tc>
                  <a:txBody>
                    <a:bodyPr/>
                    <a:lstStyle/>
                    <a:p>
                      <a:pPr algn="ctr" fontAlgn="ctr"/>
                      <a:r>
                        <a:rPr lang="es-MX" sz="1100" u="none" strike="noStrike" dirty="0">
                          <a:effectLst/>
                        </a:rPr>
                        <a:t>56 </a:t>
                      </a:r>
                      <a:endParaRPr lang="es-MX" sz="1100" b="0" i="0" u="none" strike="noStrike" dirty="0">
                        <a:solidFill>
                          <a:srgbClr val="000000"/>
                        </a:solidFill>
                        <a:effectLst/>
                        <a:latin typeface="Calibri" panose="020F0502020204030204" pitchFamily="34" charset="0"/>
                      </a:endParaRPr>
                    </a:p>
                  </a:txBody>
                  <a:tcPr marL="7446" marR="7446" marT="7446" marB="0" anchor="ctr">
                    <a:noFill/>
                  </a:tcPr>
                </a:tc>
                <a:extLst>
                  <a:ext uri="{0D108BD9-81ED-4DB2-BD59-A6C34878D82A}">
                    <a16:rowId xmlns:a16="http://schemas.microsoft.com/office/drawing/2014/main" val="1140710259"/>
                  </a:ext>
                </a:extLst>
              </a:tr>
              <a:tr h="186462">
                <a:tc>
                  <a:txBody>
                    <a:bodyPr/>
                    <a:lstStyle/>
                    <a:p>
                      <a:pPr algn="l" fontAlgn="ctr"/>
                      <a:r>
                        <a:rPr lang="es-MX" sz="1100" u="none" strike="noStrike" dirty="0">
                          <a:effectLst/>
                        </a:rPr>
                        <a:t>Allende</a:t>
                      </a:r>
                      <a:endParaRPr lang="es-MX" sz="1100" b="0" i="0" u="none" strike="noStrike" dirty="0">
                        <a:solidFill>
                          <a:srgbClr val="000000"/>
                        </a:solidFill>
                        <a:effectLst/>
                        <a:latin typeface="Calibri" panose="020F0502020204030204" pitchFamily="34" charset="0"/>
                      </a:endParaRPr>
                    </a:p>
                  </a:txBody>
                  <a:tcPr marL="7446" marR="7446" marT="7446" marB="0" anchor="ctr">
                    <a:noFill/>
                  </a:tcPr>
                </a:tc>
                <a:tc>
                  <a:txBody>
                    <a:bodyPr/>
                    <a:lstStyle/>
                    <a:p>
                      <a:pPr algn="ctr" fontAlgn="ctr"/>
                      <a:r>
                        <a:rPr lang="es-MX" sz="1100" u="none" strike="noStrike" dirty="0">
                          <a:effectLst/>
                        </a:rPr>
                        <a:t>19 </a:t>
                      </a:r>
                      <a:endParaRPr lang="es-MX" sz="1100" b="0" i="0" u="none" strike="noStrike" dirty="0">
                        <a:solidFill>
                          <a:srgbClr val="000000"/>
                        </a:solidFill>
                        <a:effectLst/>
                        <a:latin typeface="Calibri" panose="020F0502020204030204" pitchFamily="34" charset="0"/>
                      </a:endParaRPr>
                    </a:p>
                  </a:txBody>
                  <a:tcPr marL="7446" marR="7446" marT="7446" marB="0" anchor="ctr">
                    <a:noFill/>
                  </a:tcPr>
                </a:tc>
                <a:extLst>
                  <a:ext uri="{0D108BD9-81ED-4DB2-BD59-A6C34878D82A}">
                    <a16:rowId xmlns:a16="http://schemas.microsoft.com/office/drawing/2014/main" val="1219187909"/>
                  </a:ext>
                </a:extLst>
              </a:tr>
              <a:tr h="186462">
                <a:tc>
                  <a:txBody>
                    <a:bodyPr/>
                    <a:lstStyle/>
                    <a:p>
                      <a:pPr algn="l" fontAlgn="ctr"/>
                      <a:r>
                        <a:rPr lang="es-MX" sz="1100" u="none" strike="noStrike">
                          <a:effectLst/>
                        </a:rPr>
                        <a:t>Aquiles Serdán</a:t>
                      </a:r>
                      <a:endParaRPr lang="es-MX" sz="1100" b="0" i="0" u="none" strike="noStrike">
                        <a:solidFill>
                          <a:srgbClr val="000000"/>
                        </a:solidFill>
                        <a:effectLst/>
                        <a:latin typeface="Calibri" panose="020F0502020204030204" pitchFamily="34" charset="0"/>
                      </a:endParaRPr>
                    </a:p>
                  </a:txBody>
                  <a:tcPr marL="7446" marR="7446" marT="7446" marB="0" anchor="ctr">
                    <a:noFill/>
                  </a:tcPr>
                </a:tc>
                <a:tc>
                  <a:txBody>
                    <a:bodyPr/>
                    <a:lstStyle/>
                    <a:p>
                      <a:pPr algn="ctr" fontAlgn="ctr"/>
                      <a:r>
                        <a:rPr lang="es-MX" sz="1100" u="none" strike="noStrike" dirty="0">
                          <a:effectLst/>
                        </a:rPr>
                        <a:t>35 </a:t>
                      </a:r>
                      <a:endParaRPr lang="es-MX" sz="1100" b="0" i="0" u="none" strike="noStrike" dirty="0">
                        <a:solidFill>
                          <a:srgbClr val="000000"/>
                        </a:solidFill>
                        <a:effectLst/>
                        <a:latin typeface="Calibri" panose="020F0502020204030204" pitchFamily="34" charset="0"/>
                      </a:endParaRPr>
                    </a:p>
                  </a:txBody>
                  <a:tcPr marL="7446" marR="7446" marT="7446" marB="0" anchor="ctr">
                    <a:noFill/>
                  </a:tcPr>
                </a:tc>
                <a:extLst>
                  <a:ext uri="{0D108BD9-81ED-4DB2-BD59-A6C34878D82A}">
                    <a16:rowId xmlns:a16="http://schemas.microsoft.com/office/drawing/2014/main" val="252892110"/>
                  </a:ext>
                </a:extLst>
              </a:tr>
              <a:tr h="186462">
                <a:tc>
                  <a:txBody>
                    <a:bodyPr/>
                    <a:lstStyle/>
                    <a:p>
                      <a:pPr algn="l" fontAlgn="ctr"/>
                      <a:r>
                        <a:rPr lang="es-MX" sz="1100" u="none" strike="noStrike" dirty="0">
                          <a:effectLst/>
                        </a:rPr>
                        <a:t>Ascensión</a:t>
                      </a:r>
                      <a:endParaRPr lang="es-MX" sz="1100" b="0" i="0" u="none" strike="noStrike" dirty="0">
                        <a:solidFill>
                          <a:srgbClr val="000000"/>
                        </a:solidFill>
                        <a:effectLst/>
                        <a:latin typeface="Calibri" panose="020F0502020204030204" pitchFamily="34" charset="0"/>
                      </a:endParaRPr>
                    </a:p>
                  </a:txBody>
                  <a:tcPr marL="7446" marR="7446" marT="7446" marB="0" anchor="ctr">
                    <a:noFill/>
                  </a:tcPr>
                </a:tc>
                <a:tc>
                  <a:txBody>
                    <a:bodyPr/>
                    <a:lstStyle/>
                    <a:p>
                      <a:pPr algn="ctr" fontAlgn="ctr"/>
                      <a:r>
                        <a:rPr lang="es-MX" sz="1100" u="none" strike="noStrike" dirty="0">
                          <a:effectLst/>
                        </a:rPr>
                        <a:t>49 </a:t>
                      </a:r>
                      <a:endParaRPr lang="es-MX" sz="1100" b="0" i="0" u="none" strike="noStrike" dirty="0">
                        <a:solidFill>
                          <a:srgbClr val="000000"/>
                        </a:solidFill>
                        <a:effectLst/>
                        <a:latin typeface="Calibri" panose="020F0502020204030204" pitchFamily="34" charset="0"/>
                      </a:endParaRPr>
                    </a:p>
                  </a:txBody>
                  <a:tcPr marL="7446" marR="7446" marT="7446" marB="0" anchor="ctr">
                    <a:noFill/>
                  </a:tcPr>
                </a:tc>
                <a:extLst>
                  <a:ext uri="{0D108BD9-81ED-4DB2-BD59-A6C34878D82A}">
                    <a16:rowId xmlns:a16="http://schemas.microsoft.com/office/drawing/2014/main" val="67430918"/>
                  </a:ext>
                </a:extLst>
              </a:tr>
              <a:tr h="186462">
                <a:tc>
                  <a:txBody>
                    <a:bodyPr/>
                    <a:lstStyle/>
                    <a:p>
                      <a:pPr algn="l" fontAlgn="ctr"/>
                      <a:r>
                        <a:rPr lang="es-MX" sz="1100" u="none" strike="noStrike">
                          <a:effectLst/>
                        </a:rPr>
                        <a:t>Bachíniva</a:t>
                      </a:r>
                      <a:endParaRPr lang="es-MX" sz="1100" b="0" i="0" u="none" strike="noStrike">
                        <a:solidFill>
                          <a:srgbClr val="000000"/>
                        </a:solidFill>
                        <a:effectLst/>
                        <a:latin typeface="Calibri" panose="020F0502020204030204" pitchFamily="34" charset="0"/>
                      </a:endParaRPr>
                    </a:p>
                  </a:txBody>
                  <a:tcPr marL="7446" marR="7446" marT="7446" marB="0" anchor="ctr">
                    <a:noFill/>
                  </a:tcPr>
                </a:tc>
                <a:tc>
                  <a:txBody>
                    <a:bodyPr/>
                    <a:lstStyle/>
                    <a:p>
                      <a:pPr algn="ctr" fontAlgn="ctr"/>
                      <a:r>
                        <a:rPr lang="es-MX" sz="1100" u="none" strike="noStrike" dirty="0">
                          <a:effectLst/>
                        </a:rPr>
                        <a:t>15 </a:t>
                      </a:r>
                      <a:endParaRPr lang="es-MX" sz="1100" b="0" i="0" u="none" strike="noStrike" dirty="0">
                        <a:solidFill>
                          <a:srgbClr val="000000"/>
                        </a:solidFill>
                        <a:effectLst/>
                        <a:latin typeface="Calibri" panose="020F0502020204030204" pitchFamily="34" charset="0"/>
                      </a:endParaRPr>
                    </a:p>
                  </a:txBody>
                  <a:tcPr marL="7446" marR="7446" marT="7446" marB="0" anchor="ctr">
                    <a:noFill/>
                  </a:tcPr>
                </a:tc>
                <a:extLst>
                  <a:ext uri="{0D108BD9-81ED-4DB2-BD59-A6C34878D82A}">
                    <a16:rowId xmlns:a16="http://schemas.microsoft.com/office/drawing/2014/main" val="952128590"/>
                  </a:ext>
                </a:extLst>
              </a:tr>
              <a:tr h="186462">
                <a:tc>
                  <a:txBody>
                    <a:bodyPr/>
                    <a:lstStyle/>
                    <a:p>
                      <a:pPr algn="l" fontAlgn="ctr"/>
                      <a:r>
                        <a:rPr lang="es-MX" sz="1100" u="none" strike="noStrike" dirty="0" err="1">
                          <a:effectLst/>
                        </a:rPr>
                        <a:t>Balleza</a:t>
                      </a:r>
                      <a:endParaRPr lang="es-MX" sz="1100" b="0" i="0" u="none" strike="noStrike" dirty="0">
                        <a:solidFill>
                          <a:srgbClr val="000000"/>
                        </a:solidFill>
                        <a:effectLst/>
                        <a:latin typeface="Calibri" panose="020F0502020204030204" pitchFamily="34" charset="0"/>
                      </a:endParaRPr>
                    </a:p>
                  </a:txBody>
                  <a:tcPr marL="7446" marR="7446" marT="7446" marB="0" anchor="ctr">
                    <a:noFill/>
                  </a:tcPr>
                </a:tc>
                <a:tc>
                  <a:txBody>
                    <a:bodyPr/>
                    <a:lstStyle/>
                    <a:p>
                      <a:pPr algn="ctr" fontAlgn="ctr"/>
                      <a:r>
                        <a:rPr lang="es-MX" sz="1100" u="none" strike="noStrike" dirty="0">
                          <a:effectLst/>
                        </a:rPr>
                        <a:t>36 </a:t>
                      </a:r>
                      <a:endParaRPr lang="es-MX" sz="1100" b="0" i="0" u="none" strike="noStrike" dirty="0">
                        <a:solidFill>
                          <a:srgbClr val="000000"/>
                        </a:solidFill>
                        <a:effectLst/>
                        <a:latin typeface="Calibri" panose="020F0502020204030204" pitchFamily="34" charset="0"/>
                      </a:endParaRPr>
                    </a:p>
                  </a:txBody>
                  <a:tcPr marL="7446" marR="7446" marT="7446" marB="0" anchor="ctr">
                    <a:noFill/>
                  </a:tcPr>
                </a:tc>
                <a:extLst>
                  <a:ext uri="{0D108BD9-81ED-4DB2-BD59-A6C34878D82A}">
                    <a16:rowId xmlns:a16="http://schemas.microsoft.com/office/drawing/2014/main" val="2488398952"/>
                  </a:ext>
                </a:extLst>
              </a:tr>
              <a:tr h="186462">
                <a:tc>
                  <a:txBody>
                    <a:bodyPr/>
                    <a:lstStyle/>
                    <a:p>
                      <a:pPr algn="l" fontAlgn="ctr"/>
                      <a:r>
                        <a:rPr lang="es-MX" sz="1100" u="none" strike="noStrike">
                          <a:effectLst/>
                        </a:rPr>
                        <a:t>Batopilas</a:t>
                      </a:r>
                      <a:endParaRPr lang="es-MX" sz="1100" b="0" i="0" u="none" strike="noStrike">
                        <a:solidFill>
                          <a:srgbClr val="000000"/>
                        </a:solidFill>
                        <a:effectLst/>
                        <a:latin typeface="Calibri" panose="020F0502020204030204" pitchFamily="34" charset="0"/>
                      </a:endParaRPr>
                    </a:p>
                  </a:txBody>
                  <a:tcPr marL="7446" marR="7446" marT="7446" marB="0" anchor="ctr">
                    <a:noFill/>
                  </a:tcPr>
                </a:tc>
                <a:tc>
                  <a:txBody>
                    <a:bodyPr/>
                    <a:lstStyle/>
                    <a:p>
                      <a:pPr algn="ctr" fontAlgn="ctr"/>
                      <a:r>
                        <a:rPr lang="es-MX" sz="1100" u="none" strike="noStrike" dirty="0">
                          <a:effectLst/>
                        </a:rPr>
                        <a:t>21 </a:t>
                      </a:r>
                      <a:endParaRPr lang="es-MX" sz="1100" b="0" i="0" u="none" strike="noStrike" dirty="0">
                        <a:solidFill>
                          <a:srgbClr val="000000"/>
                        </a:solidFill>
                        <a:effectLst/>
                        <a:latin typeface="Calibri" panose="020F0502020204030204" pitchFamily="34" charset="0"/>
                      </a:endParaRPr>
                    </a:p>
                  </a:txBody>
                  <a:tcPr marL="7446" marR="7446" marT="7446" marB="0" anchor="ctr">
                    <a:noFill/>
                  </a:tcPr>
                </a:tc>
                <a:extLst>
                  <a:ext uri="{0D108BD9-81ED-4DB2-BD59-A6C34878D82A}">
                    <a16:rowId xmlns:a16="http://schemas.microsoft.com/office/drawing/2014/main" val="494515512"/>
                  </a:ext>
                </a:extLst>
              </a:tr>
              <a:tr h="186462">
                <a:tc>
                  <a:txBody>
                    <a:bodyPr/>
                    <a:lstStyle/>
                    <a:p>
                      <a:pPr algn="l" fontAlgn="ctr"/>
                      <a:r>
                        <a:rPr lang="es-MX" sz="1100" u="none" strike="noStrike">
                          <a:effectLst/>
                        </a:rPr>
                        <a:t>Bocoyna</a:t>
                      </a:r>
                      <a:endParaRPr lang="es-MX" sz="1100" b="0" i="0" u="none" strike="noStrike">
                        <a:solidFill>
                          <a:srgbClr val="000000"/>
                        </a:solidFill>
                        <a:effectLst/>
                        <a:latin typeface="Calibri" panose="020F0502020204030204" pitchFamily="34" charset="0"/>
                      </a:endParaRPr>
                    </a:p>
                  </a:txBody>
                  <a:tcPr marL="7446" marR="7446" marT="7446" marB="0" anchor="ctr">
                    <a:noFill/>
                  </a:tcPr>
                </a:tc>
                <a:tc>
                  <a:txBody>
                    <a:bodyPr/>
                    <a:lstStyle/>
                    <a:p>
                      <a:pPr algn="ctr" fontAlgn="ctr"/>
                      <a:r>
                        <a:rPr lang="es-MX" sz="1100" u="none" strike="noStrike" dirty="0">
                          <a:effectLst/>
                        </a:rPr>
                        <a:t>56 </a:t>
                      </a:r>
                      <a:endParaRPr lang="es-MX" sz="1100" b="0" i="0" u="none" strike="noStrike" dirty="0">
                        <a:solidFill>
                          <a:srgbClr val="000000"/>
                        </a:solidFill>
                        <a:effectLst/>
                        <a:latin typeface="Calibri" panose="020F0502020204030204" pitchFamily="34" charset="0"/>
                      </a:endParaRPr>
                    </a:p>
                  </a:txBody>
                  <a:tcPr marL="7446" marR="7446" marT="7446" marB="0" anchor="ctr">
                    <a:noFill/>
                  </a:tcPr>
                </a:tc>
                <a:extLst>
                  <a:ext uri="{0D108BD9-81ED-4DB2-BD59-A6C34878D82A}">
                    <a16:rowId xmlns:a16="http://schemas.microsoft.com/office/drawing/2014/main" val="2541283779"/>
                  </a:ext>
                </a:extLst>
              </a:tr>
              <a:tr h="186462">
                <a:tc>
                  <a:txBody>
                    <a:bodyPr/>
                    <a:lstStyle/>
                    <a:p>
                      <a:pPr algn="l" fontAlgn="ctr"/>
                      <a:r>
                        <a:rPr lang="es-MX" sz="1100" u="none" strike="noStrike" dirty="0">
                          <a:effectLst/>
                        </a:rPr>
                        <a:t>Buenaventura</a:t>
                      </a:r>
                      <a:endParaRPr lang="es-MX" sz="1100" b="0" i="0" u="none" strike="noStrike" dirty="0">
                        <a:solidFill>
                          <a:srgbClr val="000000"/>
                        </a:solidFill>
                        <a:effectLst/>
                        <a:latin typeface="Calibri" panose="020F0502020204030204" pitchFamily="34" charset="0"/>
                      </a:endParaRPr>
                    </a:p>
                  </a:txBody>
                  <a:tcPr marL="7446" marR="7446" marT="7446" marB="0" anchor="ctr">
                    <a:noFill/>
                  </a:tcPr>
                </a:tc>
                <a:tc>
                  <a:txBody>
                    <a:bodyPr/>
                    <a:lstStyle/>
                    <a:p>
                      <a:pPr algn="ctr" fontAlgn="ctr"/>
                      <a:r>
                        <a:rPr lang="es-MX" sz="1100" u="none" strike="noStrike" dirty="0">
                          <a:effectLst/>
                        </a:rPr>
                        <a:t>50 </a:t>
                      </a:r>
                      <a:endParaRPr lang="es-MX" sz="1100" b="0" i="0" u="none" strike="noStrike" dirty="0">
                        <a:solidFill>
                          <a:srgbClr val="000000"/>
                        </a:solidFill>
                        <a:effectLst/>
                        <a:latin typeface="Calibri" panose="020F0502020204030204" pitchFamily="34" charset="0"/>
                      </a:endParaRPr>
                    </a:p>
                  </a:txBody>
                  <a:tcPr marL="7446" marR="7446" marT="7446" marB="0" anchor="ctr">
                    <a:noFill/>
                  </a:tcPr>
                </a:tc>
                <a:extLst>
                  <a:ext uri="{0D108BD9-81ED-4DB2-BD59-A6C34878D82A}">
                    <a16:rowId xmlns:a16="http://schemas.microsoft.com/office/drawing/2014/main" val="946127136"/>
                  </a:ext>
                </a:extLst>
              </a:tr>
              <a:tr h="186462">
                <a:tc>
                  <a:txBody>
                    <a:bodyPr/>
                    <a:lstStyle/>
                    <a:p>
                      <a:pPr algn="l" fontAlgn="ctr"/>
                      <a:r>
                        <a:rPr lang="es-MX" sz="1100" u="none" strike="noStrike" dirty="0">
                          <a:effectLst/>
                        </a:rPr>
                        <a:t>Camargo</a:t>
                      </a:r>
                      <a:endParaRPr lang="es-MX" sz="1100" b="0" i="0" u="none" strike="noStrike" dirty="0">
                        <a:solidFill>
                          <a:srgbClr val="000000"/>
                        </a:solidFill>
                        <a:effectLst/>
                        <a:latin typeface="Calibri" panose="020F0502020204030204" pitchFamily="34" charset="0"/>
                      </a:endParaRPr>
                    </a:p>
                  </a:txBody>
                  <a:tcPr marL="7446" marR="7446" marT="7446" marB="0" anchor="ctr">
                    <a:noFill/>
                  </a:tcPr>
                </a:tc>
                <a:tc>
                  <a:txBody>
                    <a:bodyPr/>
                    <a:lstStyle/>
                    <a:p>
                      <a:pPr algn="ctr" fontAlgn="ctr"/>
                      <a:r>
                        <a:rPr lang="es-MX" sz="1100" u="none" strike="noStrike" dirty="0">
                          <a:effectLst/>
                        </a:rPr>
                        <a:t>103 </a:t>
                      </a:r>
                      <a:endParaRPr lang="es-MX" sz="1100" b="0" i="0" u="none" strike="noStrike" dirty="0">
                        <a:solidFill>
                          <a:srgbClr val="000000"/>
                        </a:solidFill>
                        <a:effectLst/>
                        <a:latin typeface="Calibri" panose="020F0502020204030204" pitchFamily="34" charset="0"/>
                      </a:endParaRPr>
                    </a:p>
                  </a:txBody>
                  <a:tcPr marL="7446" marR="7446" marT="7446" marB="0" anchor="ctr">
                    <a:noFill/>
                  </a:tcPr>
                </a:tc>
                <a:extLst>
                  <a:ext uri="{0D108BD9-81ED-4DB2-BD59-A6C34878D82A}">
                    <a16:rowId xmlns:a16="http://schemas.microsoft.com/office/drawing/2014/main" val="1443839395"/>
                  </a:ext>
                </a:extLst>
              </a:tr>
              <a:tr h="186462">
                <a:tc>
                  <a:txBody>
                    <a:bodyPr/>
                    <a:lstStyle/>
                    <a:p>
                      <a:pPr algn="l" fontAlgn="ctr"/>
                      <a:r>
                        <a:rPr lang="es-MX" sz="1100" u="none" strike="noStrike">
                          <a:effectLst/>
                        </a:rPr>
                        <a:t>Carichí</a:t>
                      </a:r>
                      <a:endParaRPr lang="es-MX" sz="1100" b="0" i="0" u="none" strike="noStrike">
                        <a:solidFill>
                          <a:srgbClr val="000000"/>
                        </a:solidFill>
                        <a:effectLst/>
                        <a:latin typeface="Calibri" panose="020F0502020204030204" pitchFamily="34" charset="0"/>
                      </a:endParaRPr>
                    </a:p>
                  </a:txBody>
                  <a:tcPr marL="7446" marR="7446" marT="7446" marB="0" anchor="ctr">
                    <a:noFill/>
                  </a:tcPr>
                </a:tc>
                <a:tc>
                  <a:txBody>
                    <a:bodyPr/>
                    <a:lstStyle/>
                    <a:p>
                      <a:pPr algn="ctr" fontAlgn="ctr"/>
                      <a:r>
                        <a:rPr lang="es-MX" sz="1100" u="none" strike="noStrike" dirty="0">
                          <a:effectLst/>
                        </a:rPr>
                        <a:t>20 </a:t>
                      </a:r>
                      <a:endParaRPr lang="es-MX" sz="1100" b="0" i="0" u="none" strike="noStrike" dirty="0">
                        <a:solidFill>
                          <a:srgbClr val="000000"/>
                        </a:solidFill>
                        <a:effectLst/>
                        <a:latin typeface="Calibri" panose="020F0502020204030204" pitchFamily="34" charset="0"/>
                      </a:endParaRPr>
                    </a:p>
                  </a:txBody>
                  <a:tcPr marL="7446" marR="7446" marT="7446" marB="0" anchor="ctr">
                    <a:noFill/>
                  </a:tcPr>
                </a:tc>
                <a:extLst>
                  <a:ext uri="{0D108BD9-81ED-4DB2-BD59-A6C34878D82A}">
                    <a16:rowId xmlns:a16="http://schemas.microsoft.com/office/drawing/2014/main" val="3332040542"/>
                  </a:ext>
                </a:extLst>
              </a:tr>
              <a:tr h="186462">
                <a:tc>
                  <a:txBody>
                    <a:bodyPr/>
                    <a:lstStyle/>
                    <a:p>
                      <a:pPr algn="l" fontAlgn="ctr"/>
                      <a:r>
                        <a:rPr lang="es-MX" sz="1100" u="none" strike="noStrike">
                          <a:effectLst/>
                        </a:rPr>
                        <a:t>Casas Grandes</a:t>
                      </a:r>
                      <a:endParaRPr lang="es-MX" sz="1100" b="0" i="0" u="none" strike="noStrike">
                        <a:solidFill>
                          <a:srgbClr val="000000"/>
                        </a:solidFill>
                        <a:effectLst/>
                        <a:latin typeface="Calibri" panose="020F0502020204030204" pitchFamily="34" charset="0"/>
                      </a:endParaRPr>
                    </a:p>
                  </a:txBody>
                  <a:tcPr marL="7446" marR="7446" marT="7446" marB="0" anchor="ctr">
                    <a:noFill/>
                  </a:tcPr>
                </a:tc>
                <a:tc>
                  <a:txBody>
                    <a:bodyPr/>
                    <a:lstStyle/>
                    <a:p>
                      <a:pPr algn="ctr" fontAlgn="ctr"/>
                      <a:r>
                        <a:rPr lang="es-MX" sz="1100" u="none" strike="noStrike" dirty="0">
                          <a:effectLst/>
                        </a:rPr>
                        <a:t>29 </a:t>
                      </a:r>
                      <a:endParaRPr lang="es-MX" sz="1100" b="0" i="0" u="none" strike="noStrike" dirty="0">
                        <a:solidFill>
                          <a:srgbClr val="000000"/>
                        </a:solidFill>
                        <a:effectLst/>
                        <a:latin typeface="Calibri" panose="020F0502020204030204" pitchFamily="34" charset="0"/>
                      </a:endParaRPr>
                    </a:p>
                  </a:txBody>
                  <a:tcPr marL="7446" marR="7446" marT="7446" marB="0" anchor="ctr">
                    <a:noFill/>
                  </a:tcPr>
                </a:tc>
                <a:extLst>
                  <a:ext uri="{0D108BD9-81ED-4DB2-BD59-A6C34878D82A}">
                    <a16:rowId xmlns:a16="http://schemas.microsoft.com/office/drawing/2014/main" val="3344731733"/>
                  </a:ext>
                </a:extLst>
              </a:tr>
              <a:tr h="186462">
                <a:tc>
                  <a:txBody>
                    <a:bodyPr/>
                    <a:lstStyle/>
                    <a:p>
                      <a:pPr algn="l" fontAlgn="ctr"/>
                      <a:r>
                        <a:rPr lang="es-MX" sz="1100" u="none" strike="noStrike">
                          <a:effectLst/>
                        </a:rPr>
                        <a:t>Coronado</a:t>
                      </a:r>
                      <a:endParaRPr lang="es-MX" sz="1100" b="0" i="0" u="none" strike="noStrike">
                        <a:solidFill>
                          <a:srgbClr val="000000"/>
                        </a:solidFill>
                        <a:effectLst/>
                        <a:latin typeface="Calibri" panose="020F0502020204030204" pitchFamily="34" charset="0"/>
                      </a:endParaRPr>
                    </a:p>
                  </a:txBody>
                  <a:tcPr marL="7446" marR="7446" marT="7446" marB="0" anchor="ctr">
                    <a:noFill/>
                  </a:tcPr>
                </a:tc>
                <a:tc>
                  <a:txBody>
                    <a:bodyPr/>
                    <a:lstStyle/>
                    <a:p>
                      <a:pPr algn="ctr" fontAlgn="ctr"/>
                      <a:r>
                        <a:rPr lang="es-MX" sz="1100" u="none" strike="noStrike">
                          <a:effectLst/>
                        </a:rPr>
                        <a:t>5 </a:t>
                      </a:r>
                      <a:endParaRPr lang="es-MX" sz="1100" b="0" i="0" u="none" strike="noStrike">
                        <a:solidFill>
                          <a:srgbClr val="000000"/>
                        </a:solidFill>
                        <a:effectLst/>
                        <a:latin typeface="Calibri" panose="020F0502020204030204" pitchFamily="34" charset="0"/>
                      </a:endParaRPr>
                    </a:p>
                  </a:txBody>
                  <a:tcPr marL="7446" marR="7446" marT="7446" marB="0" anchor="ctr">
                    <a:noFill/>
                  </a:tcPr>
                </a:tc>
                <a:extLst>
                  <a:ext uri="{0D108BD9-81ED-4DB2-BD59-A6C34878D82A}">
                    <a16:rowId xmlns:a16="http://schemas.microsoft.com/office/drawing/2014/main" val="2489703965"/>
                  </a:ext>
                </a:extLst>
              </a:tr>
              <a:tr h="186462">
                <a:tc>
                  <a:txBody>
                    <a:bodyPr/>
                    <a:lstStyle/>
                    <a:p>
                      <a:pPr algn="l" fontAlgn="ctr"/>
                      <a:r>
                        <a:rPr lang="es-MX" sz="1100" u="none" strike="noStrike">
                          <a:effectLst/>
                        </a:rPr>
                        <a:t>Coyame del Sotol</a:t>
                      </a:r>
                      <a:endParaRPr lang="es-MX" sz="1100" b="0" i="0" u="none" strike="noStrike">
                        <a:solidFill>
                          <a:srgbClr val="000000"/>
                        </a:solidFill>
                        <a:effectLst/>
                        <a:latin typeface="Calibri" panose="020F0502020204030204" pitchFamily="34" charset="0"/>
                      </a:endParaRPr>
                    </a:p>
                  </a:txBody>
                  <a:tcPr marL="7446" marR="7446" marT="7446" marB="0" anchor="ctr">
                    <a:noFill/>
                  </a:tcPr>
                </a:tc>
                <a:tc>
                  <a:txBody>
                    <a:bodyPr/>
                    <a:lstStyle/>
                    <a:p>
                      <a:pPr algn="ctr" fontAlgn="ctr"/>
                      <a:r>
                        <a:rPr lang="es-MX" sz="1100" u="none" strike="noStrike">
                          <a:effectLst/>
                        </a:rPr>
                        <a:t>6 </a:t>
                      </a:r>
                      <a:endParaRPr lang="es-MX" sz="1100" b="0" i="0" u="none" strike="noStrike">
                        <a:solidFill>
                          <a:srgbClr val="000000"/>
                        </a:solidFill>
                        <a:effectLst/>
                        <a:latin typeface="Calibri" panose="020F0502020204030204" pitchFamily="34" charset="0"/>
                      </a:endParaRPr>
                    </a:p>
                  </a:txBody>
                  <a:tcPr marL="7446" marR="7446" marT="7446" marB="0" anchor="ctr">
                    <a:noFill/>
                  </a:tcPr>
                </a:tc>
                <a:extLst>
                  <a:ext uri="{0D108BD9-81ED-4DB2-BD59-A6C34878D82A}">
                    <a16:rowId xmlns:a16="http://schemas.microsoft.com/office/drawing/2014/main" val="4011545003"/>
                  </a:ext>
                </a:extLst>
              </a:tr>
              <a:tr h="186462">
                <a:tc>
                  <a:txBody>
                    <a:bodyPr/>
                    <a:lstStyle/>
                    <a:p>
                      <a:pPr algn="l" fontAlgn="ctr"/>
                      <a:r>
                        <a:rPr lang="es-MX" sz="1100" u="none" strike="noStrike">
                          <a:effectLst/>
                        </a:rPr>
                        <a:t>La Cruz</a:t>
                      </a:r>
                      <a:endParaRPr lang="es-MX" sz="1100" b="0" i="0" u="none" strike="noStrike">
                        <a:solidFill>
                          <a:srgbClr val="000000"/>
                        </a:solidFill>
                        <a:effectLst/>
                        <a:latin typeface="Calibri" panose="020F0502020204030204" pitchFamily="34" charset="0"/>
                      </a:endParaRPr>
                    </a:p>
                  </a:txBody>
                  <a:tcPr marL="7446" marR="7446" marT="7446" marB="0" anchor="ctr">
                    <a:noFill/>
                  </a:tcPr>
                </a:tc>
                <a:tc>
                  <a:txBody>
                    <a:bodyPr/>
                    <a:lstStyle/>
                    <a:p>
                      <a:pPr algn="ctr" fontAlgn="ctr"/>
                      <a:r>
                        <a:rPr lang="es-MX" sz="1100" u="none" strike="noStrike" dirty="0">
                          <a:effectLst/>
                        </a:rPr>
                        <a:t>9 </a:t>
                      </a:r>
                      <a:endParaRPr lang="es-MX" sz="1100" b="0" i="0" u="none" strike="noStrike" dirty="0">
                        <a:solidFill>
                          <a:srgbClr val="000000"/>
                        </a:solidFill>
                        <a:effectLst/>
                        <a:latin typeface="Calibri" panose="020F0502020204030204" pitchFamily="34" charset="0"/>
                      </a:endParaRPr>
                    </a:p>
                  </a:txBody>
                  <a:tcPr marL="7446" marR="7446" marT="7446" marB="0" anchor="ctr">
                    <a:noFill/>
                  </a:tcPr>
                </a:tc>
                <a:extLst>
                  <a:ext uri="{0D108BD9-81ED-4DB2-BD59-A6C34878D82A}">
                    <a16:rowId xmlns:a16="http://schemas.microsoft.com/office/drawing/2014/main" val="2008861506"/>
                  </a:ext>
                </a:extLst>
              </a:tr>
              <a:tr h="186462">
                <a:tc>
                  <a:txBody>
                    <a:bodyPr/>
                    <a:lstStyle/>
                    <a:p>
                      <a:pPr algn="l" fontAlgn="ctr"/>
                      <a:r>
                        <a:rPr lang="es-MX" sz="1100" u="none" strike="noStrike">
                          <a:effectLst/>
                        </a:rPr>
                        <a:t>Cuauhtémoc</a:t>
                      </a:r>
                      <a:endParaRPr lang="es-MX" sz="1100" b="0" i="0" u="none" strike="noStrike">
                        <a:solidFill>
                          <a:srgbClr val="000000"/>
                        </a:solidFill>
                        <a:effectLst/>
                        <a:latin typeface="Calibri" panose="020F0502020204030204" pitchFamily="34" charset="0"/>
                      </a:endParaRPr>
                    </a:p>
                  </a:txBody>
                  <a:tcPr marL="7446" marR="7446" marT="7446" marB="0" anchor="ctr">
                    <a:noFill/>
                  </a:tcPr>
                </a:tc>
                <a:tc>
                  <a:txBody>
                    <a:bodyPr/>
                    <a:lstStyle/>
                    <a:p>
                      <a:pPr algn="ctr" fontAlgn="ctr"/>
                      <a:r>
                        <a:rPr lang="es-MX" sz="1100" u="none" strike="noStrike">
                          <a:effectLst/>
                        </a:rPr>
                        <a:t>351 </a:t>
                      </a:r>
                      <a:endParaRPr lang="es-MX" sz="1100" b="0" i="0" u="none" strike="noStrike">
                        <a:solidFill>
                          <a:srgbClr val="000000"/>
                        </a:solidFill>
                        <a:effectLst/>
                        <a:latin typeface="Calibri" panose="020F0502020204030204" pitchFamily="34" charset="0"/>
                      </a:endParaRPr>
                    </a:p>
                  </a:txBody>
                  <a:tcPr marL="7446" marR="7446" marT="7446" marB="0" anchor="ctr">
                    <a:noFill/>
                  </a:tcPr>
                </a:tc>
                <a:extLst>
                  <a:ext uri="{0D108BD9-81ED-4DB2-BD59-A6C34878D82A}">
                    <a16:rowId xmlns:a16="http://schemas.microsoft.com/office/drawing/2014/main" val="2519679847"/>
                  </a:ext>
                </a:extLst>
              </a:tr>
              <a:tr h="186462">
                <a:tc>
                  <a:txBody>
                    <a:bodyPr/>
                    <a:lstStyle/>
                    <a:p>
                      <a:pPr algn="l" fontAlgn="ctr"/>
                      <a:r>
                        <a:rPr lang="es-MX" sz="1100" u="none" strike="noStrike" dirty="0">
                          <a:effectLst/>
                        </a:rPr>
                        <a:t>Cusihuiriachi</a:t>
                      </a:r>
                      <a:endParaRPr lang="es-MX" sz="1100" b="0" i="0" u="none" strike="noStrike" dirty="0">
                        <a:solidFill>
                          <a:srgbClr val="000000"/>
                        </a:solidFill>
                        <a:effectLst/>
                        <a:latin typeface="Calibri" panose="020F0502020204030204" pitchFamily="34" charset="0"/>
                      </a:endParaRPr>
                    </a:p>
                  </a:txBody>
                  <a:tcPr marL="7446" marR="7446" marT="7446" marB="0" anchor="ctr">
                    <a:noFill/>
                  </a:tcPr>
                </a:tc>
                <a:tc>
                  <a:txBody>
                    <a:bodyPr/>
                    <a:lstStyle/>
                    <a:p>
                      <a:pPr algn="ctr" fontAlgn="ctr"/>
                      <a:r>
                        <a:rPr lang="es-MX" sz="1100" u="none" strike="noStrike">
                          <a:effectLst/>
                        </a:rPr>
                        <a:t>14 </a:t>
                      </a:r>
                      <a:endParaRPr lang="es-MX" sz="1100" b="0" i="0" u="none" strike="noStrike">
                        <a:solidFill>
                          <a:srgbClr val="000000"/>
                        </a:solidFill>
                        <a:effectLst/>
                        <a:latin typeface="Calibri" panose="020F0502020204030204" pitchFamily="34" charset="0"/>
                      </a:endParaRPr>
                    </a:p>
                  </a:txBody>
                  <a:tcPr marL="7446" marR="7446" marT="7446" marB="0" anchor="ctr">
                    <a:noFill/>
                  </a:tcPr>
                </a:tc>
                <a:extLst>
                  <a:ext uri="{0D108BD9-81ED-4DB2-BD59-A6C34878D82A}">
                    <a16:rowId xmlns:a16="http://schemas.microsoft.com/office/drawing/2014/main" val="845399155"/>
                  </a:ext>
                </a:extLst>
              </a:tr>
              <a:tr h="186462">
                <a:tc>
                  <a:txBody>
                    <a:bodyPr/>
                    <a:lstStyle/>
                    <a:p>
                      <a:pPr algn="l" fontAlgn="ctr"/>
                      <a:r>
                        <a:rPr lang="es-MX" sz="1100" u="none" strike="noStrike">
                          <a:effectLst/>
                        </a:rPr>
                        <a:t>Chihuahua</a:t>
                      </a:r>
                      <a:endParaRPr lang="es-MX" sz="1100" b="0" i="0" u="none" strike="noStrike">
                        <a:solidFill>
                          <a:srgbClr val="000000"/>
                        </a:solidFill>
                        <a:effectLst/>
                        <a:latin typeface="Calibri" panose="020F0502020204030204" pitchFamily="34" charset="0"/>
                      </a:endParaRPr>
                    </a:p>
                  </a:txBody>
                  <a:tcPr marL="7446" marR="7446" marT="7446" marB="0" anchor="ctr">
                    <a:noFill/>
                  </a:tcPr>
                </a:tc>
                <a:tc>
                  <a:txBody>
                    <a:bodyPr/>
                    <a:lstStyle/>
                    <a:p>
                      <a:pPr algn="ctr" fontAlgn="ctr"/>
                      <a:r>
                        <a:rPr lang="es-MX" sz="1100" u="none" strike="noStrike">
                          <a:effectLst/>
                        </a:rPr>
                        <a:t>1,867 </a:t>
                      </a:r>
                      <a:endParaRPr lang="es-MX" sz="1100" b="0" i="0" u="none" strike="noStrike">
                        <a:solidFill>
                          <a:srgbClr val="000000"/>
                        </a:solidFill>
                        <a:effectLst/>
                        <a:latin typeface="Calibri" panose="020F0502020204030204" pitchFamily="34" charset="0"/>
                      </a:endParaRPr>
                    </a:p>
                  </a:txBody>
                  <a:tcPr marL="7446" marR="7446" marT="7446" marB="0" anchor="ctr">
                    <a:noFill/>
                  </a:tcPr>
                </a:tc>
                <a:extLst>
                  <a:ext uri="{0D108BD9-81ED-4DB2-BD59-A6C34878D82A}">
                    <a16:rowId xmlns:a16="http://schemas.microsoft.com/office/drawing/2014/main" val="3274044368"/>
                  </a:ext>
                </a:extLst>
              </a:tr>
              <a:tr h="186462">
                <a:tc>
                  <a:txBody>
                    <a:bodyPr/>
                    <a:lstStyle/>
                    <a:p>
                      <a:pPr algn="l" fontAlgn="ctr"/>
                      <a:r>
                        <a:rPr lang="es-MX" sz="1100" u="none" strike="noStrike">
                          <a:effectLst/>
                        </a:rPr>
                        <a:t>Chínipas</a:t>
                      </a:r>
                      <a:endParaRPr lang="es-MX" sz="1100" b="0" i="0" u="none" strike="noStrike">
                        <a:solidFill>
                          <a:srgbClr val="000000"/>
                        </a:solidFill>
                        <a:effectLst/>
                        <a:latin typeface="Calibri" panose="020F0502020204030204" pitchFamily="34" charset="0"/>
                      </a:endParaRPr>
                    </a:p>
                  </a:txBody>
                  <a:tcPr marL="7446" marR="7446" marT="7446" marB="0" anchor="ctr">
                    <a:noFill/>
                  </a:tcPr>
                </a:tc>
                <a:tc>
                  <a:txBody>
                    <a:bodyPr/>
                    <a:lstStyle/>
                    <a:p>
                      <a:pPr algn="ctr" fontAlgn="ctr"/>
                      <a:r>
                        <a:rPr lang="es-MX" sz="1100" u="none" strike="noStrike">
                          <a:effectLst/>
                        </a:rPr>
                        <a:t>13 </a:t>
                      </a:r>
                      <a:endParaRPr lang="es-MX" sz="1100" b="0" i="0" u="none" strike="noStrike">
                        <a:solidFill>
                          <a:srgbClr val="000000"/>
                        </a:solidFill>
                        <a:effectLst/>
                        <a:latin typeface="Calibri" panose="020F0502020204030204" pitchFamily="34" charset="0"/>
                      </a:endParaRPr>
                    </a:p>
                  </a:txBody>
                  <a:tcPr marL="7446" marR="7446" marT="7446" marB="0" anchor="ctr">
                    <a:noFill/>
                  </a:tcPr>
                </a:tc>
                <a:extLst>
                  <a:ext uri="{0D108BD9-81ED-4DB2-BD59-A6C34878D82A}">
                    <a16:rowId xmlns:a16="http://schemas.microsoft.com/office/drawing/2014/main" val="1411253401"/>
                  </a:ext>
                </a:extLst>
              </a:tr>
              <a:tr h="186462">
                <a:tc>
                  <a:txBody>
                    <a:bodyPr/>
                    <a:lstStyle/>
                    <a:p>
                      <a:pPr algn="l" fontAlgn="ctr"/>
                      <a:r>
                        <a:rPr lang="es-MX" sz="1100" u="none" strike="noStrike">
                          <a:effectLst/>
                        </a:rPr>
                        <a:t>Delicias</a:t>
                      </a:r>
                      <a:endParaRPr lang="es-MX" sz="1100" b="0" i="0" u="none" strike="noStrike">
                        <a:solidFill>
                          <a:srgbClr val="000000"/>
                        </a:solidFill>
                        <a:effectLst/>
                        <a:latin typeface="Calibri" panose="020F0502020204030204" pitchFamily="34" charset="0"/>
                      </a:endParaRPr>
                    </a:p>
                  </a:txBody>
                  <a:tcPr marL="7446" marR="7446" marT="7446" marB="0" anchor="ctr">
                    <a:noFill/>
                  </a:tcPr>
                </a:tc>
                <a:tc>
                  <a:txBody>
                    <a:bodyPr/>
                    <a:lstStyle/>
                    <a:p>
                      <a:pPr algn="ctr" fontAlgn="ctr"/>
                      <a:r>
                        <a:rPr lang="es-MX" sz="1100" u="none" strike="noStrike">
                          <a:effectLst/>
                        </a:rPr>
                        <a:t>310 </a:t>
                      </a:r>
                      <a:endParaRPr lang="es-MX" sz="1100" b="0" i="0" u="none" strike="noStrike">
                        <a:solidFill>
                          <a:srgbClr val="000000"/>
                        </a:solidFill>
                        <a:effectLst/>
                        <a:latin typeface="Calibri" panose="020F0502020204030204" pitchFamily="34" charset="0"/>
                      </a:endParaRPr>
                    </a:p>
                  </a:txBody>
                  <a:tcPr marL="7446" marR="7446" marT="7446" marB="0" anchor="ctr">
                    <a:noFill/>
                  </a:tcPr>
                </a:tc>
                <a:extLst>
                  <a:ext uri="{0D108BD9-81ED-4DB2-BD59-A6C34878D82A}">
                    <a16:rowId xmlns:a16="http://schemas.microsoft.com/office/drawing/2014/main" val="3054755892"/>
                  </a:ext>
                </a:extLst>
              </a:tr>
              <a:tr h="186462">
                <a:tc>
                  <a:txBody>
                    <a:bodyPr/>
                    <a:lstStyle/>
                    <a:p>
                      <a:pPr algn="l" fontAlgn="ctr"/>
                      <a:r>
                        <a:rPr lang="es-MX" sz="1100" u="none" strike="noStrike" dirty="0">
                          <a:effectLst/>
                        </a:rPr>
                        <a:t>Dr. Belisario Domínguez</a:t>
                      </a:r>
                      <a:endParaRPr lang="es-MX" sz="1100" b="0" i="0" u="none" strike="noStrike" dirty="0">
                        <a:solidFill>
                          <a:srgbClr val="000000"/>
                        </a:solidFill>
                        <a:effectLst/>
                        <a:latin typeface="Calibri" panose="020F0502020204030204" pitchFamily="34" charset="0"/>
                      </a:endParaRPr>
                    </a:p>
                  </a:txBody>
                  <a:tcPr marL="7446" marR="7446" marT="7446" marB="0" anchor="ctr">
                    <a:noFill/>
                  </a:tcPr>
                </a:tc>
                <a:tc>
                  <a:txBody>
                    <a:bodyPr/>
                    <a:lstStyle/>
                    <a:p>
                      <a:pPr algn="ctr" fontAlgn="ctr"/>
                      <a:r>
                        <a:rPr lang="es-MX" sz="1100" u="none" strike="noStrike">
                          <a:effectLst/>
                        </a:rPr>
                        <a:t>8 </a:t>
                      </a:r>
                      <a:endParaRPr lang="es-MX" sz="1100" b="0" i="0" u="none" strike="noStrike">
                        <a:solidFill>
                          <a:srgbClr val="000000"/>
                        </a:solidFill>
                        <a:effectLst/>
                        <a:latin typeface="Calibri" panose="020F0502020204030204" pitchFamily="34" charset="0"/>
                      </a:endParaRPr>
                    </a:p>
                  </a:txBody>
                  <a:tcPr marL="7446" marR="7446" marT="7446" marB="0" anchor="ctr">
                    <a:noFill/>
                  </a:tcPr>
                </a:tc>
                <a:extLst>
                  <a:ext uri="{0D108BD9-81ED-4DB2-BD59-A6C34878D82A}">
                    <a16:rowId xmlns:a16="http://schemas.microsoft.com/office/drawing/2014/main" val="2919995015"/>
                  </a:ext>
                </a:extLst>
              </a:tr>
              <a:tr h="186462">
                <a:tc>
                  <a:txBody>
                    <a:bodyPr/>
                    <a:lstStyle/>
                    <a:p>
                      <a:pPr algn="l" fontAlgn="ctr"/>
                      <a:r>
                        <a:rPr lang="es-MX" sz="1100" u="none" strike="noStrike" dirty="0">
                          <a:effectLst/>
                        </a:rPr>
                        <a:t>Galeana</a:t>
                      </a:r>
                      <a:endParaRPr lang="es-MX" sz="1100" b="0" i="0" u="none" strike="noStrike" dirty="0">
                        <a:solidFill>
                          <a:srgbClr val="000000"/>
                        </a:solidFill>
                        <a:effectLst/>
                        <a:latin typeface="Calibri" panose="020F0502020204030204" pitchFamily="34" charset="0"/>
                      </a:endParaRPr>
                    </a:p>
                  </a:txBody>
                  <a:tcPr marL="7446" marR="7446" marT="7446" marB="0" anchor="ctr">
                    <a:noFill/>
                  </a:tcPr>
                </a:tc>
                <a:tc>
                  <a:txBody>
                    <a:bodyPr/>
                    <a:lstStyle/>
                    <a:p>
                      <a:pPr algn="ctr" fontAlgn="ctr"/>
                      <a:r>
                        <a:rPr lang="es-MX" sz="1100" u="none" strike="noStrike" dirty="0">
                          <a:effectLst/>
                        </a:rPr>
                        <a:t>13 </a:t>
                      </a:r>
                      <a:endParaRPr lang="es-MX" sz="1100" b="0" i="0" u="none" strike="noStrike" dirty="0">
                        <a:solidFill>
                          <a:srgbClr val="000000"/>
                        </a:solidFill>
                        <a:effectLst/>
                        <a:latin typeface="Calibri" panose="020F0502020204030204" pitchFamily="34" charset="0"/>
                      </a:endParaRPr>
                    </a:p>
                  </a:txBody>
                  <a:tcPr marL="7446" marR="7446" marT="7446" marB="0" anchor="ctr">
                    <a:noFill/>
                  </a:tcPr>
                </a:tc>
                <a:extLst>
                  <a:ext uri="{0D108BD9-81ED-4DB2-BD59-A6C34878D82A}">
                    <a16:rowId xmlns:a16="http://schemas.microsoft.com/office/drawing/2014/main" val="970008897"/>
                  </a:ext>
                </a:extLst>
              </a:tr>
              <a:tr h="186778">
                <a:tc>
                  <a:txBody>
                    <a:bodyPr/>
                    <a:lstStyle/>
                    <a:p>
                      <a:pPr algn="l" fontAlgn="ctr"/>
                      <a:r>
                        <a:rPr lang="es-MX" sz="1100" u="none" strike="noStrike" dirty="0">
                          <a:effectLst/>
                        </a:rPr>
                        <a:t>Santa Isabel</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dirty="0">
                          <a:effectLst/>
                        </a:rPr>
                        <a:t>11 </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3056391316"/>
                  </a:ext>
                </a:extLst>
              </a:tr>
              <a:tr h="186778">
                <a:tc>
                  <a:txBody>
                    <a:bodyPr/>
                    <a:lstStyle/>
                    <a:p>
                      <a:pPr algn="l" fontAlgn="ctr"/>
                      <a:r>
                        <a:rPr lang="es-MX" sz="1100" u="none" strike="noStrike" dirty="0">
                          <a:effectLst/>
                        </a:rPr>
                        <a:t>Gómez Farías</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a:effectLst/>
                        </a:rPr>
                        <a:t>18 </a:t>
                      </a:r>
                      <a:endParaRPr lang="es-MX" sz="1100" b="0" i="0" u="none" strike="noStrike">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1978773192"/>
                  </a:ext>
                </a:extLst>
              </a:tr>
              <a:tr h="186778">
                <a:tc>
                  <a:txBody>
                    <a:bodyPr/>
                    <a:lstStyle/>
                    <a:p>
                      <a:pPr algn="l" fontAlgn="ctr"/>
                      <a:r>
                        <a:rPr lang="es-MX" sz="1100" u="none" strike="noStrike" dirty="0">
                          <a:effectLst/>
                        </a:rPr>
                        <a:t>Gran Morelos</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a:effectLst/>
                        </a:rPr>
                        <a:t>8 </a:t>
                      </a:r>
                      <a:endParaRPr lang="es-MX" sz="1100" b="0" i="0" u="none" strike="noStrike">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1105084400"/>
                  </a:ext>
                </a:extLst>
              </a:tr>
              <a:tr h="186778">
                <a:tc>
                  <a:txBody>
                    <a:bodyPr/>
                    <a:lstStyle/>
                    <a:p>
                      <a:pPr algn="l" fontAlgn="ctr"/>
                      <a:r>
                        <a:rPr lang="es-MX" sz="1100" u="none" strike="noStrike" dirty="0">
                          <a:effectLst/>
                        </a:rPr>
                        <a:t>Guachochi</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a:effectLst/>
                        </a:rPr>
                        <a:t>96 </a:t>
                      </a:r>
                      <a:endParaRPr lang="es-MX" sz="1100" b="0" i="0" u="none" strike="noStrike">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2512131582"/>
                  </a:ext>
                </a:extLst>
              </a:tr>
              <a:tr h="186778">
                <a:tc>
                  <a:txBody>
                    <a:bodyPr/>
                    <a:lstStyle/>
                    <a:p>
                      <a:pPr algn="l" fontAlgn="ctr"/>
                      <a:r>
                        <a:rPr lang="es-MX" sz="1100" u="none" strike="noStrike" dirty="0">
                          <a:effectLst/>
                        </a:rPr>
                        <a:t>Guadalupe</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dirty="0">
                          <a:effectLst/>
                        </a:rPr>
                        <a:t>12 </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4199708546"/>
                  </a:ext>
                </a:extLst>
              </a:tr>
              <a:tr h="186778">
                <a:tc>
                  <a:txBody>
                    <a:bodyPr/>
                    <a:lstStyle/>
                    <a:p>
                      <a:pPr algn="l" fontAlgn="ctr"/>
                      <a:r>
                        <a:rPr lang="es-MX" sz="1100" u="none" strike="noStrike" dirty="0">
                          <a:effectLst/>
                        </a:rPr>
                        <a:t>Guadalupe y Calvo</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dirty="0">
                          <a:effectLst/>
                        </a:rPr>
                        <a:t>83 </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1081982075"/>
                  </a:ext>
                </a:extLst>
              </a:tr>
            </a:tbl>
          </a:graphicData>
        </a:graphic>
      </p:graphicFrame>
      <p:graphicFrame>
        <p:nvGraphicFramePr>
          <p:cNvPr id="18" name="Tabla 17">
            <a:extLst>
              <a:ext uri="{FF2B5EF4-FFF2-40B4-BE49-F238E27FC236}">
                <a16:creationId xmlns:a16="http://schemas.microsoft.com/office/drawing/2014/main" id="{488D47F1-A1FC-4CAE-AF53-AFB87EBAD624}"/>
              </a:ext>
            </a:extLst>
          </p:cNvPr>
          <p:cNvGraphicFramePr>
            <a:graphicFrameLocks noGrp="1"/>
          </p:cNvGraphicFramePr>
          <p:nvPr/>
        </p:nvGraphicFramePr>
        <p:xfrm>
          <a:off x="6877497" y="892400"/>
          <a:ext cx="2342188" cy="5938462"/>
        </p:xfrm>
        <a:graphic>
          <a:graphicData uri="http://schemas.openxmlformats.org/drawingml/2006/table">
            <a:tbl>
              <a:tblPr>
                <a:tableStyleId>{5C22544A-7EE6-4342-B048-85BDC9FD1C3A}</a:tableStyleId>
              </a:tblPr>
              <a:tblGrid>
                <a:gridCol w="1597357">
                  <a:extLst>
                    <a:ext uri="{9D8B030D-6E8A-4147-A177-3AD203B41FA5}">
                      <a16:colId xmlns:a16="http://schemas.microsoft.com/office/drawing/2014/main" val="963753373"/>
                    </a:ext>
                  </a:extLst>
                </a:gridCol>
                <a:gridCol w="744831">
                  <a:extLst>
                    <a:ext uri="{9D8B030D-6E8A-4147-A177-3AD203B41FA5}">
                      <a16:colId xmlns:a16="http://schemas.microsoft.com/office/drawing/2014/main" val="3866137808"/>
                    </a:ext>
                  </a:extLst>
                </a:gridCol>
              </a:tblGrid>
              <a:tr h="365629">
                <a:tc>
                  <a:txBody>
                    <a:bodyPr/>
                    <a:lstStyle/>
                    <a:p>
                      <a:pPr algn="ctr" fontAlgn="ctr"/>
                      <a:r>
                        <a:rPr lang="es-MX" sz="1100" u="none" strike="noStrike" dirty="0">
                          <a:effectLst/>
                        </a:rPr>
                        <a:t>Municipio</a:t>
                      </a:r>
                      <a:endParaRPr lang="es-MX" sz="1100" b="1" i="0" u="none" strike="noStrike" dirty="0">
                        <a:solidFill>
                          <a:srgbClr val="000000"/>
                        </a:solidFill>
                        <a:effectLst/>
                        <a:latin typeface="Calibri" panose="020F0502020204030204" pitchFamily="34" charset="0"/>
                      </a:endParaRPr>
                    </a:p>
                  </a:txBody>
                  <a:tcPr marL="7446" marR="7446" marT="7446" marB="0" anchor="ctr">
                    <a:solidFill>
                      <a:schemeClr val="accent1">
                        <a:lumMod val="75000"/>
                      </a:schemeClr>
                    </a:solidFill>
                  </a:tcPr>
                </a:tc>
                <a:tc>
                  <a:txBody>
                    <a:bodyPr/>
                    <a:lstStyle/>
                    <a:p>
                      <a:pPr algn="ctr" fontAlgn="ctr"/>
                      <a:r>
                        <a:rPr lang="es-MX" sz="1100" u="none" strike="noStrike" dirty="0">
                          <a:effectLst/>
                        </a:rPr>
                        <a:t>Requisito</a:t>
                      </a:r>
                      <a:endParaRPr lang="es-MX" sz="1100" b="1" i="0" u="none" strike="noStrike" dirty="0">
                        <a:solidFill>
                          <a:srgbClr val="000000"/>
                        </a:solidFill>
                        <a:effectLst/>
                        <a:latin typeface="Calibri" panose="020F0502020204030204" pitchFamily="34" charset="0"/>
                      </a:endParaRPr>
                    </a:p>
                  </a:txBody>
                  <a:tcPr marL="7446" marR="7446" marT="7446" marB="0" anchor="ctr">
                    <a:solidFill>
                      <a:schemeClr val="accent1">
                        <a:lumMod val="75000"/>
                      </a:schemeClr>
                    </a:solidFill>
                  </a:tcPr>
                </a:tc>
                <a:extLst>
                  <a:ext uri="{0D108BD9-81ED-4DB2-BD59-A6C34878D82A}">
                    <a16:rowId xmlns:a16="http://schemas.microsoft.com/office/drawing/2014/main" val="2476049581"/>
                  </a:ext>
                </a:extLst>
              </a:tr>
              <a:tr h="186778">
                <a:tc>
                  <a:txBody>
                    <a:bodyPr/>
                    <a:lstStyle/>
                    <a:p>
                      <a:pPr algn="l" fontAlgn="ctr"/>
                      <a:r>
                        <a:rPr lang="es-MX" sz="1100" b="0" i="0" u="none" strike="noStrike" dirty="0">
                          <a:solidFill>
                            <a:srgbClr val="000000"/>
                          </a:solidFill>
                          <a:effectLst/>
                          <a:latin typeface="Calibri" panose="020F0502020204030204" pitchFamily="34" charset="0"/>
                        </a:rPr>
                        <a:t>Guazapares</a:t>
                      </a:r>
                    </a:p>
                  </a:txBody>
                  <a:tcPr marL="7769" marR="7769" marT="7769" marB="0" anchor="ctr">
                    <a:noFill/>
                  </a:tcPr>
                </a:tc>
                <a:tc>
                  <a:txBody>
                    <a:bodyPr/>
                    <a:lstStyle/>
                    <a:p>
                      <a:pPr algn="ctr" fontAlgn="ctr"/>
                      <a:r>
                        <a:rPr lang="es-MX" sz="1100" b="0" i="0" u="none" strike="noStrike" dirty="0">
                          <a:solidFill>
                            <a:srgbClr val="000000"/>
                          </a:solidFill>
                          <a:effectLst/>
                          <a:latin typeface="Calibri" panose="020F0502020204030204" pitchFamily="34" charset="0"/>
                        </a:rPr>
                        <a:t>18</a:t>
                      </a:r>
                    </a:p>
                  </a:txBody>
                  <a:tcPr marL="7769" marR="7769" marT="7769" marB="0" anchor="ctr">
                    <a:noFill/>
                  </a:tcPr>
                </a:tc>
                <a:extLst>
                  <a:ext uri="{0D108BD9-81ED-4DB2-BD59-A6C34878D82A}">
                    <a16:rowId xmlns:a16="http://schemas.microsoft.com/office/drawing/2014/main" val="3954449393"/>
                  </a:ext>
                </a:extLst>
              </a:tr>
              <a:tr h="186778">
                <a:tc>
                  <a:txBody>
                    <a:bodyPr/>
                    <a:lstStyle/>
                    <a:p>
                      <a:pPr algn="l" fontAlgn="ctr"/>
                      <a:r>
                        <a:rPr lang="es-MX" sz="1100" u="none" strike="noStrike" dirty="0">
                          <a:effectLst/>
                        </a:rPr>
                        <a:t>Guerrero</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a:effectLst/>
                        </a:rPr>
                        <a:t>79 </a:t>
                      </a:r>
                      <a:endParaRPr lang="es-MX" sz="1100" b="0" i="0" u="none" strike="noStrike">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4048927678"/>
                  </a:ext>
                </a:extLst>
              </a:tr>
              <a:tr h="186778">
                <a:tc>
                  <a:txBody>
                    <a:bodyPr/>
                    <a:lstStyle/>
                    <a:p>
                      <a:pPr algn="l" fontAlgn="ctr"/>
                      <a:r>
                        <a:rPr lang="es-MX" sz="1100" u="none" strike="noStrike" dirty="0">
                          <a:effectLst/>
                        </a:rPr>
                        <a:t>Hidalgo del Parral</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a:effectLst/>
                        </a:rPr>
                        <a:t>231 </a:t>
                      </a:r>
                      <a:endParaRPr lang="es-MX" sz="1100" b="0" i="0" u="none" strike="noStrike">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4240218066"/>
                  </a:ext>
                </a:extLst>
              </a:tr>
              <a:tr h="186778">
                <a:tc>
                  <a:txBody>
                    <a:bodyPr/>
                    <a:lstStyle/>
                    <a:p>
                      <a:pPr algn="l" fontAlgn="ctr"/>
                      <a:r>
                        <a:rPr lang="es-MX" sz="1100" u="none" strike="noStrike" dirty="0" err="1">
                          <a:effectLst/>
                        </a:rPr>
                        <a:t>Huejotitán</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a:effectLst/>
                        </a:rPr>
                        <a:t>4 </a:t>
                      </a:r>
                      <a:endParaRPr lang="es-MX" sz="1100" b="0" i="0" u="none" strike="noStrike">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1012786629"/>
                  </a:ext>
                </a:extLst>
              </a:tr>
              <a:tr h="186778">
                <a:tc>
                  <a:txBody>
                    <a:bodyPr/>
                    <a:lstStyle/>
                    <a:p>
                      <a:pPr algn="l" fontAlgn="ctr"/>
                      <a:r>
                        <a:rPr lang="es-MX" sz="1100" u="none" strike="noStrike" dirty="0">
                          <a:effectLst/>
                        </a:rPr>
                        <a:t>Ignacio Zaragoza</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a:effectLst/>
                        </a:rPr>
                        <a:t>14 </a:t>
                      </a:r>
                      <a:endParaRPr lang="es-MX" sz="1100" b="0" i="0" u="none" strike="noStrike">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1291110483"/>
                  </a:ext>
                </a:extLst>
              </a:tr>
              <a:tr h="186778">
                <a:tc>
                  <a:txBody>
                    <a:bodyPr/>
                    <a:lstStyle/>
                    <a:p>
                      <a:pPr algn="l" fontAlgn="ctr"/>
                      <a:r>
                        <a:rPr lang="es-MX" sz="1100" u="none" strike="noStrike" dirty="0">
                          <a:effectLst/>
                        </a:rPr>
                        <a:t>Janos</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dirty="0">
                          <a:effectLst/>
                        </a:rPr>
                        <a:t>21 </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2298528582"/>
                  </a:ext>
                </a:extLst>
              </a:tr>
              <a:tr h="186778">
                <a:tc>
                  <a:txBody>
                    <a:bodyPr/>
                    <a:lstStyle/>
                    <a:p>
                      <a:pPr algn="l" fontAlgn="ctr"/>
                      <a:r>
                        <a:rPr lang="es-MX" sz="1100" u="none" strike="noStrike" dirty="0">
                          <a:effectLst/>
                        </a:rPr>
                        <a:t>Jiménez</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a:effectLst/>
                        </a:rPr>
                        <a:t>79 </a:t>
                      </a:r>
                      <a:endParaRPr lang="es-MX" sz="1100" b="0" i="0" u="none" strike="noStrike">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397751075"/>
                  </a:ext>
                </a:extLst>
              </a:tr>
              <a:tr h="186778">
                <a:tc>
                  <a:txBody>
                    <a:bodyPr/>
                    <a:lstStyle/>
                    <a:p>
                      <a:pPr algn="l" fontAlgn="ctr"/>
                      <a:r>
                        <a:rPr lang="es-MX" sz="1100" u="none" strike="noStrike" dirty="0">
                          <a:effectLst/>
                        </a:rPr>
                        <a:t>Juárez</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dirty="0">
                          <a:effectLst/>
                        </a:rPr>
                        <a:t>2,982 </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1136159270"/>
                  </a:ext>
                </a:extLst>
              </a:tr>
              <a:tr h="186778">
                <a:tc>
                  <a:txBody>
                    <a:bodyPr/>
                    <a:lstStyle/>
                    <a:p>
                      <a:pPr algn="l" fontAlgn="ctr"/>
                      <a:r>
                        <a:rPr lang="es-MX" sz="1100" u="none" strike="noStrike" dirty="0" err="1">
                          <a:effectLst/>
                        </a:rPr>
                        <a:t>Julimes</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a:effectLst/>
                        </a:rPr>
                        <a:t>13 </a:t>
                      </a:r>
                      <a:endParaRPr lang="es-MX" sz="1100" b="0" i="0" u="none" strike="noStrike">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1116525349"/>
                  </a:ext>
                </a:extLst>
              </a:tr>
              <a:tr h="186778">
                <a:tc>
                  <a:txBody>
                    <a:bodyPr/>
                    <a:lstStyle/>
                    <a:p>
                      <a:pPr algn="l" fontAlgn="ctr"/>
                      <a:r>
                        <a:rPr lang="es-MX" sz="1100" u="none" strike="noStrike" dirty="0">
                          <a:effectLst/>
                        </a:rPr>
                        <a:t>López</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a:effectLst/>
                        </a:rPr>
                        <a:t>9 </a:t>
                      </a:r>
                      <a:endParaRPr lang="es-MX" sz="1100" b="0" i="0" u="none" strike="noStrike">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672668049"/>
                  </a:ext>
                </a:extLst>
              </a:tr>
              <a:tr h="186778">
                <a:tc>
                  <a:txBody>
                    <a:bodyPr/>
                    <a:lstStyle/>
                    <a:p>
                      <a:pPr algn="l" fontAlgn="ctr"/>
                      <a:r>
                        <a:rPr lang="es-MX" sz="1100" u="none" strike="noStrike" dirty="0">
                          <a:effectLst/>
                        </a:rPr>
                        <a:t>Madera</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a:effectLst/>
                        </a:rPr>
                        <a:t>55 </a:t>
                      </a:r>
                      <a:endParaRPr lang="es-MX" sz="1100" b="0" i="0" u="none" strike="noStrike">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2440815377"/>
                  </a:ext>
                </a:extLst>
              </a:tr>
              <a:tr h="186778">
                <a:tc>
                  <a:txBody>
                    <a:bodyPr/>
                    <a:lstStyle/>
                    <a:p>
                      <a:pPr algn="l" fontAlgn="ctr"/>
                      <a:r>
                        <a:rPr lang="es-MX" sz="1100" u="none" strike="noStrike" dirty="0" err="1">
                          <a:effectLst/>
                        </a:rPr>
                        <a:t>Maguarichi</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a:effectLst/>
                        </a:rPr>
                        <a:t>3 </a:t>
                      </a:r>
                      <a:endParaRPr lang="es-MX" sz="1100" b="0" i="0" u="none" strike="noStrike">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2125138649"/>
                  </a:ext>
                </a:extLst>
              </a:tr>
              <a:tr h="186778">
                <a:tc>
                  <a:txBody>
                    <a:bodyPr/>
                    <a:lstStyle/>
                    <a:p>
                      <a:pPr algn="l" fontAlgn="ctr"/>
                      <a:r>
                        <a:rPr lang="es-MX" sz="1100" u="none" strike="noStrike" dirty="0">
                          <a:effectLst/>
                        </a:rPr>
                        <a:t>Manuel Benavides</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a:effectLst/>
                        </a:rPr>
                        <a:t>6 </a:t>
                      </a:r>
                      <a:endParaRPr lang="es-MX" sz="1100" b="0" i="0" u="none" strike="noStrike">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2714323480"/>
                  </a:ext>
                </a:extLst>
              </a:tr>
              <a:tr h="186778">
                <a:tc>
                  <a:txBody>
                    <a:bodyPr/>
                    <a:lstStyle/>
                    <a:p>
                      <a:pPr algn="l" fontAlgn="ctr"/>
                      <a:r>
                        <a:rPr lang="es-MX" sz="1100" u="none" strike="noStrike" dirty="0" err="1">
                          <a:effectLst/>
                        </a:rPr>
                        <a:t>Matachí</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a:effectLst/>
                        </a:rPr>
                        <a:t>7 </a:t>
                      </a:r>
                      <a:endParaRPr lang="es-MX" sz="1100" b="0" i="0" u="none" strike="noStrike">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2884211666"/>
                  </a:ext>
                </a:extLst>
              </a:tr>
              <a:tr h="186778">
                <a:tc>
                  <a:txBody>
                    <a:bodyPr/>
                    <a:lstStyle/>
                    <a:p>
                      <a:pPr algn="l" fontAlgn="ctr"/>
                      <a:r>
                        <a:rPr lang="es-MX" sz="1100" u="none" strike="noStrike" dirty="0">
                          <a:effectLst/>
                        </a:rPr>
                        <a:t>Matamoros</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a:effectLst/>
                        </a:rPr>
                        <a:t>11 </a:t>
                      </a:r>
                      <a:endParaRPr lang="es-MX" sz="1100" b="0" i="0" u="none" strike="noStrike">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2555013043"/>
                  </a:ext>
                </a:extLst>
              </a:tr>
              <a:tr h="186778">
                <a:tc>
                  <a:txBody>
                    <a:bodyPr/>
                    <a:lstStyle/>
                    <a:p>
                      <a:pPr algn="l" fontAlgn="ctr"/>
                      <a:r>
                        <a:rPr lang="es-MX" sz="1100" u="none" strike="noStrike" dirty="0">
                          <a:effectLst/>
                        </a:rPr>
                        <a:t>Meoqui</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dirty="0">
                          <a:effectLst/>
                        </a:rPr>
                        <a:t>95 </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874341449"/>
                  </a:ext>
                </a:extLst>
              </a:tr>
              <a:tr h="186778">
                <a:tc>
                  <a:txBody>
                    <a:bodyPr/>
                    <a:lstStyle/>
                    <a:p>
                      <a:pPr algn="l" fontAlgn="ctr"/>
                      <a:r>
                        <a:rPr lang="es-MX" sz="1100" u="none" strike="noStrike" dirty="0">
                          <a:effectLst/>
                        </a:rPr>
                        <a:t>Morelos</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a:effectLst/>
                        </a:rPr>
                        <a:t>15 </a:t>
                      </a:r>
                      <a:endParaRPr lang="es-MX" sz="1100" b="0" i="0" u="none" strike="noStrike">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2362607061"/>
                  </a:ext>
                </a:extLst>
              </a:tr>
              <a:tr h="186778">
                <a:tc>
                  <a:txBody>
                    <a:bodyPr/>
                    <a:lstStyle/>
                    <a:p>
                      <a:pPr algn="l" fontAlgn="ctr"/>
                      <a:r>
                        <a:rPr lang="es-MX" sz="1100" u="none" strike="noStrike" dirty="0">
                          <a:effectLst/>
                        </a:rPr>
                        <a:t>Moris</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a:effectLst/>
                        </a:rPr>
                        <a:t>10 </a:t>
                      </a:r>
                      <a:endParaRPr lang="es-MX" sz="1100" b="0" i="0" u="none" strike="noStrike">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1734235496"/>
                  </a:ext>
                </a:extLst>
              </a:tr>
              <a:tr h="186778">
                <a:tc>
                  <a:txBody>
                    <a:bodyPr/>
                    <a:lstStyle/>
                    <a:p>
                      <a:pPr algn="l" fontAlgn="ctr"/>
                      <a:r>
                        <a:rPr lang="es-MX" sz="1100" u="none" strike="noStrike" dirty="0">
                          <a:effectLst/>
                        </a:rPr>
                        <a:t>Namiquipa</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a:effectLst/>
                        </a:rPr>
                        <a:t>52 </a:t>
                      </a:r>
                      <a:endParaRPr lang="es-MX" sz="1100" b="0" i="0" u="none" strike="noStrike">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3103133880"/>
                  </a:ext>
                </a:extLst>
              </a:tr>
              <a:tr h="186778">
                <a:tc>
                  <a:txBody>
                    <a:bodyPr/>
                    <a:lstStyle/>
                    <a:p>
                      <a:pPr algn="l" fontAlgn="ctr"/>
                      <a:r>
                        <a:rPr lang="es-MX" sz="1100" u="none" strike="noStrike" dirty="0">
                          <a:effectLst/>
                        </a:rPr>
                        <a:t>Nonoava</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a:effectLst/>
                        </a:rPr>
                        <a:t>8 </a:t>
                      </a:r>
                      <a:endParaRPr lang="es-MX" sz="1100" b="0" i="0" u="none" strike="noStrike">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4071438763"/>
                  </a:ext>
                </a:extLst>
              </a:tr>
              <a:tr h="186778">
                <a:tc>
                  <a:txBody>
                    <a:bodyPr/>
                    <a:lstStyle/>
                    <a:p>
                      <a:pPr algn="l" fontAlgn="ctr"/>
                      <a:r>
                        <a:rPr lang="es-MX" sz="1100" u="none" strike="noStrike" dirty="0">
                          <a:effectLst/>
                        </a:rPr>
                        <a:t>Nuevo Casas Grandes</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a:effectLst/>
                        </a:rPr>
                        <a:t>132 </a:t>
                      </a:r>
                      <a:endParaRPr lang="es-MX" sz="1100" b="0" i="0" u="none" strike="noStrike">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2074394010"/>
                  </a:ext>
                </a:extLst>
              </a:tr>
              <a:tr h="186778">
                <a:tc>
                  <a:txBody>
                    <a:bodyPr/>
                    <a:lstStyle/>
                    <a:p>
                      <a:pPr algn="l" fontAlgn="ctr"/>
                      <a:r>
                        <a:rPr lang="es-MX" sz="1100" u="none" strike="noStrike" dirty="0">
                          <a:effectLst/>
                        </a:rPr>
                        <a:t>Ocampo</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a:effectLst/>
                        </a:rPr>
                        <a:t>16 </a:t>
                      </a:r>
                      <a:endParaRPr lang="es-MX" sz="1100" b="0" i="0" u="none" strike="noStrike">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655387870"/>
                  </a:ext>
                </a:extLst>
              </a:tr>
              <a:tr h="186778">
                <a:tc>
                  <a:txBody>
                    <a:bodyPr/>
                    <a:lstStyle/>
                    <a:p>
                      <a:pPr algn="l" fontAlgn="ctr"/>
                      <a:r>
                        <a:rPr lang="es-MX" sz="1100" u="none" strike="noStrike" dirty="0">
                          <a:effectLst/>
                        </a:rPr>
                        <a:t>Ojinaga</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a:effectLst/>
                        </a:rPr>
                        <a:t>64 </a:t>
                      </a:r>
                      <a:endParaRPr lang="es-MX" sz="1100" b="0" i="0" u="none" strike="noStrike">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618284925"/>
                  </a:ext>
                </a:extLst>
              </a:tr>
              <a:tr h="186778">
                <a:tc>
                  <a:txBody>
                    <a:bodyPr/>
                    <a:lstStyle/>
                    <a:p>
                      <a:pPr algn="l" fontAlgn="ctr"/>
                      <a:r>
                        <a:rPr lang="es-MX" sz="1100" u="none" strike="noStrike" dirty="0" err="1">
                          <a:effectLst/>
                        </a:rPr>
                        <a:t>Praxedis</a:t>
                      </a:r>
                      <a:r>
                        <a:rPr lang="es-MX" sz="1100" u="none" strike="noStrike" dirty="0">
                          <a:effectLst/>
                        </a:rPr>
                        <a:t> G. Guerrero</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a:effectLst/>
                        </a:rPr>
                        <a:t>14 </a:t>
                      </a:r>
                      <a:endParaRPr lang="es-MX" sz="1100" b="0" i="0" u="none" strike="noStrike">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2019453239"/>
                  </a:ext>
                </a:extLst>
              </a:tr>
              <a:tr h="186778">
                <a:tc>
                  <a:txBody>
                    <a:bodyPr/>
                    <a:lstStyle/>
                    <a:p>
                      <a:pPr algn="l" fontAlgn="ctr"/>
                      <a:r>
                        <a:rPr lang="es-MX" sz="1100" u="none" strike="noStrike" dirty="0">
                          <a:effectLst/>
                        </a:rPr>
                        <a:t>Riva Palacio</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a:effectLst/>
                        </a:rPr>
                        <a:t>20 </a:t>
                      </a:r>
                      <a:endParaRPr lang="es-MX" sz="1100" b="0" i="0" u="none" strike="noStrike">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679618739"/>
                  </a:ext>
                </a:extLst>
              </a:tr>
              <a:tr h="186778">
                <a:tc>
                  <a:txBody>
                    <a:bodyPr/>
                    <a:lstStyle/>
                    <a:p>
                      <a:pPr algn="l" fontAlgn="ctr"/>
                      <a:r>
                        <a:rPr lang="es-MX" sz="1100" u="none" strike="noStrike" dirty="0">
                          <a:effectLst/>
                        </a:rPr>
                        <a:t>Rosales</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a:effectLst/>
                        </a:rPr>
                        <a:t>36 </a:t>
                      </a:r>
                      <a:endParaRPr lang="es-MX" sz="1100" b="0" i="0" u="none" strike="noStrike">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440470083"/>
                  </a:ext>
                </a:extLst>
              </a:tr>
              <a:tr h="186778">
                <a:tc>
                  <a:txBody>
                    <a:bodyPr/>
                    <a:lstStyle/>
                    <a:p>
                      <a:pPr algn="l" fontAlgn="ctr"/>
                      <a:r>
                        <a:rPr lang="es-MX" sz="1100" u="none" strike="noStrike" dirty="0">
                          <a:effectLst/>
                        </a:rPr>
                        <a:t>Rosario</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a:effectLst/>
                        </a:rPr>
                        <a:t>6 </a:t>
                      </a:r>
                      <a:endParaRPr lang="es-MX" sz="1100" b="0" i="0" u="none" strike="noStrike">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3172028103"/>
                  </a:ext>
                </a:extLst>
              </a:tr>
              <a:tr h="186778">
                <a:tc>
                  <a:txBody>
                    <a:bodyPr/>
                    <a:lstStyle/>
                    <a:p>
                      <a:pPr algn="l" fontAlgn="ctr"/>
                      <a:r>
                        <a:rPr lang="es-MX" sz="1100" u="none" strike="noStrike" dirty="0">
                          <a:effectLst/>
                        </a:rPr>
                        <a:t>San Francisco de Borja</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a:effectLst/>
                        </a:rPr>
                        <a:t>6 </a:t>
                      </a:r>
                      <a:endParaRPr lang="es-MX" sz="1100" b="0" i="0" u="none" strike="noStrike">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367631778"/>
                  </a:ext>
                </a:extLst>
              </a:tr>
              <a:tr h="186778">
                <a:tc>
                  <a:txBody>
                    <a:bodyPr/>
                    <a:lstStyle/>
                    <a:p>
                      <a:pPr algn="l" fontAlgn="ctr"/>
                      <a:r>
                        <a:rPr lang="es-MX" sz="1100" u="none" strike="noStrike" dirty="0">
                          <a:effectLst/>
                        </a:rPr>
                        <a:t>San Francisco de Conchos</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dirty="0">
                          <a:effectLst/>
                        </a:rPr>
                        <a:t>7 </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3016011384"/>
                  </a:ext>
                </a:extLst>
              </a:tr>
            </a:tbl>
          </a:graphicData>
        </a:graphic>
      </p:graphicFrame>
      <p:graphicFrame>
        <p:nvGraphicFramePr>
          <p:cNvPr id="19" name="Tabla 18">
            <a:extLst>
              <a:ext uri="{FF2B5EF4-FFF2-40B4-BE49-F238E27FC236}">
                <a16:creationId xmlns:a16="http://schemas.microsoft.com/office/drawing/2014/main" id="{1E9A5D77-E639-47EF-A190-E20A3D7AD6A8}"/>
              </a:ext>
            </a:extLst>
          </p:cNvPr>
          <p:cNvGraphicFramePr>
            <a:graphicFrameLocks noGrp="1"/>
          </p:cNvGraphicFramePr>
          <p:nvPr/>
        </p:nvGraphicFramePr>
        <p:xfrm>
          <a:off x="9293112" y="2754858"/>
          <a:ext cx="2342188" cy="2046631"/>
        </p:xfrm>
        <a:graphic>
          <a:graphicData uri="http://schemas.openxmlformats.org/drawingml/2006/table">
            <a:tbl>
              <a:tblPr>
                <a:tableStyleId>{5C22544A-7EE6-4342-B048-85BDC9FD1C3A}</a:tableStyleId>
              </a:tblPr>
              <a:tblGrid>
                <a:gridCol w="1597357">
                  <a:extLst>
                    <a:ext uri="{9D8B030D-6E8A-4147-A177-3AD203B41FA5}">
                      <a16:colId xmlns:a16="http://schemas.microsoft.com/office/drawing/2014/main" val="963753373"/>
                    </a:ext>
                  </a:extLst>
                </a:gridCol>
                <a:gridCol w="744831">
                  <a:extLst>
                    <a:ext uri="{9D8B030D-6E8A-4147-A177-3AD203B41FA5}">
                      <a16:colId xmlns:a16="http://schemas.microsoft.com/office/drawing/2014/main" val="3866137808"/>
                    </a:ext>
                  </a:extLst>
                </a:gridCol>
              </a:tblGrid>
              <a:tr h="365629">
                <a:tc>
                  <a:txBody>
                    <a:bodyPr/>
                    <a:lstStyle/>
                    <a:p>
                      <a:pPr algn="ctr" fontAlgn="ctr"/>
                      <a:r>
                        <a:rPr lang="es-MX" sz="1100" u="none" strike="noStrike" dirty="0">
                          <a:effectLst/>
                        </a:rPr>
                        <a:t>Municipio</a:t>
                      </a:r>
                      <a:endParaRPr lang="es-MX" sz="1100" b="1" i="0" u="none" strike="noStrike" dirty="0">
                        <a:solidFill>
                          <a:srgbClr val="000000"/>
                        </a:solidFill>
                        <a:effectLst/>
                        <a:latin typeface="Calibri" panose="020F0502020204030204" pitchFamily="34" charset="0"/>
                      </a:endParaRPr>
                    </a:p>
                  </a:txBody>
                  <a:tcPr marL="7446" marR="7446" marT="7446" marB="0" anchor="ctr">
                    <a:solidFill>
                      <a:schemeClr val="accent1">
                        <a:lumMod val="75000"/>
                      </a:schemeClr>
                    </a:solidFill>
                  </a:tcPr>
                </a:tc>
                <a:tc>
                  <a:txBody>
                    <a:bodyPr/>
                    <a:lstStyle/>
                    <a:p>
                      <a:pPr algn="ctr" fontAlgn="ctr"/>
                      <a:r>
                        <a:rPr lang="es-MX" sz="1100" u="none" strike="noStrike" dirty="0">
                          <a:effectLst/>
                        </a:rPr>
                        <a:t>Requisito</a:t>
                      </a:r>
                      <a:endParaRPr lang="es-MX" sz="1100" b="1" i="0" u="none" strike="noStrike" dirty="0">
                        <a:solidFill>
                          <a:srgbClr val="000000"/>
                        </a:solidFill>
                        <a:effectLst/>
                        <a:latin typeface="Calibri" panose="020F0502020204030204" pitchFamily="34" charset="0"/>
                      </a:endParaRPr>
                    </a:p>
                  </a:txBody>
                  <a:tcPr marL="7446" marR="7446" marT="7446" marB="0" anchor="ctr">
                    <a:solidFill>
                      <a:schemeClr val="accent1">
                        <a:lumMod val="75000"/>
                      </a:schemeClr>
                    </a:solidFill>
                  </a:tcPr>
                </a:tc>
                <a:extLst>
                  <a:ext uri="{0D108BD9-81ED-4DB2-BD59-A6C34878D82A}">
                    <a16:rowId xmlns:a16="http://schemas.microsoft.com/office/drawing/2014/main" val="2476049581"/>
                  </a:ext>
                </a:extLst>
              </a:tr>
              <a:tr h="186778">
                <a:tc>
                  <a:txBody>
                    <a:bodyPr/>
                    <a:lstStyle/>
                    <a:p>
                      <a:pPr algn="l" fontAlgn="ctr"/>
                      <a:r>
                        <a:rPr lang="es-MX" sz="1100" u="none" strike="noStrike" dirty="0">
                          <a:effectLst/>
                        </a:rPr>
                        <a:t>San Francisco del Oro</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dirty="0">
                          <a:effectLst/>
                        </a:rPr>
                        <a:t>11 </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3532647264"/>
                  </a:ext>
                </a:extLst>
              </a:tr>
              <a:tr h="186778">
                <a:tc>
                  <a:txBody>
                    <a:bodyPr/>
                    <a:lstStyle/>
                    <a:p>
                      <a:pPr algn="l" fontAlgn="ctr"/>
                      <a:r>
                        <a:rPr lang="es-MX" sz="1100" u="none" strike="noStrike" dirty="0">
                          <a:effectLst/>
                        </a:rPr>
                        <a:t>Santa Bárbara</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dirty="0">
                          <a:effectLst/>
                        </a:rPr>
                        <a:t>23 </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1333173237"/>
                  </a:ext>
                </a:extLst>
              </a:tr>
              <a:tr h="186778">
                <a:tc>
                  <a:txBody>
                    <a:bodyPr/>
                    <a:lstStyle/>
                    <a:p>
                      <a:pPr algn="l" fontAlgn="ctr"/>
                      <a:r>
                        <a:rPr lang="es-MX" sz="1100" u="none" strike="noStrike" dirty="0">
                          <a:effectLst/>
                        </a:rPr>
                        <a:t>Satevó</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dirty="0">
                          <a:effectLst/>
                        </a:rPr>
                        <a:t>11 </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3266917906"/>
                  </a:ext>
                </a:extLst>
              </a:tr>
              <a:tr h="186778">
                <a:tc>
                  <a:txBody>
                    <a:bodyPr/>
                    <a:lstStyle/>
                    <a:p>
                      <a:pPr algn="l" fontAlgn="ctr"/>
                      <a:r>
                        <a:rPr lang="es-MX" sz="1100" u="none" strike="noStrike" dirty="0">
                          <a:effectLst/>
                        </a:rPr>
                        <a:t>Saucillo</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a:effectLst/>
                        </a:rPr>
                        <a:t>65 </a:t>
                      </a:r>
                      <a:endParaRPr lang="es-MX" sz="1100" b="0" i="0" u="none" strike="noStrike">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4014734239"/>
                  </a:ext>
                </a:extLst>
              </a:tr>
              <a:tr h="186778">
                <a:tc>
                  <a:txBody>
                    <a:bodyPr/>
                    <a:lstStyle/>
                    <a:p>
                      <a:pPr algn="l" fontAlgn="ctr"/>
                      <a:r>
                        <a:rPr lang="es-MX" sz="1100" u="none" strike="noStrike" dirty="0" err="1">
                          <a:effectLst/>
                        </a:rPr>
                        <a:t>Temósachic</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a:effectLst/>
                        </a:rPr>
                        <a:t>14 </a:t>
                      </a:r>
                      <a:endParaRPr lang="es-MX" sz="1100" b="0" i="0" u="none" strike="noStrike">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1489711745"/>
                  </a:ext>
                </a:extLst>
              </a:tr>
              <a:tr h="186778">
                <a:tc>
                  <a:txBody>
                    <a:bodyPr/>
                    <a:lstStyle/>
                    <a:p>
                      <a:pPr algn="l" fontAlgn="ctr"/>
                      <a:r>
                        <a:rPr lang="es-MX" sz="1100" u="none" strike="noStrike" dirty="0">
                          <a:effectLst/>
                        </a:rPr>
                        <a:t>El Tule</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dirty="0">
                          <a:effectLst/>
                        </a:rPr>
                        <a:t>6 </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1422766985"/>
                  </a:ext>
                </a:extLst>
              </a:tr>
              <a:tr h="186778">
                <a:tc>
                  <a:txBody>
                    <a:bodyPr/>
                    <a:lstStyle/>
                    <a:p>
                      <a:pPr algn="l" fontAlgn="ctr"/>
                      <a:r>
                        <a:rPr lang="es-MX" sz="1100" u="none" strike="noStrike" dirty="0">
                          <a:effectLst/>
                        </a:rPr>
                        <a:t>Urique</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dirty="0">
                          <a:effectLst/>
                        </a:rPr>
                        <a:t>36 </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2674333835"/>
                  </a:ext>
                </a:extLst>
              </a:tr>
              <a:tr h="186778">
                <a:tc>
                  <a:txBody>
                    <a:bodyPr/>
                    <a:lstStyle/>
                    <a:p>
                      <a:pPr algn="l" fontAlgn="ctr"/>
                      <a:r>
                        <a:rPr lang="es-MX" sz="1100" u="none" strike="noStrike" dirty="0" err="1">
                          <a:effectLst/>
                        </a:rPr>
                        <a:t>Uruachi</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dirty="0">
                          <a:effectLst/>
                        </a:rPr>
                        <a:t>13 </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88706803"/>
                  </a:ext>
                </a:extLst>
              </a:tr>
              <a:tr h="186778">
                <a:tc>
                  <a:txBody>
                    <a:bodyPr/>
                    <a:lstStyle/>
                    <a:p>
                      <a:pPr algn="l" fontAlgn="ctr"/>
                      <a:r>
                        <a:rPr lang="es-MX" sz="1100" u="none" strike="noStrike" dirty="0">
                          <a:effectLst/>
                        </a:rPr>
                        <a:t>Valle de Zaragoza</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100" u="none" strike="noStrike" dirty="0">
                          <a:effectLst/>
                        </a:rPr>
                        <a:t>12 </a:t>
                      </a:r>
                      <a:endParaRPr lang="es-MX" sz="1100" b="0" i="0" u="none" strike="noStrike" dirty="0">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1607177084"/>
                  </a:ext>
                </a:extLst>
              </a:tr>
            </a:tbl>
          </a:graphicData>
        </a:graphic>
      </p:graphicFrame>
      <p:pic>
        <p:nvPicPr>
          <p:cNvPr id="21" name="Imagen 20">
            <a:extLst>
              <a:ext uri="{FF2B5EF4-FFF2-40B4-BE49-F238E27FC236}">
                <a16:creationId xmlns:a16="http://schemas.microsoft.com/office/drawing/2014/main" id="{CDDC4077-C1C6-49CA-AC74-8045770D7495}"/>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0" b="83214" l="0" r="100000"/>
                    </a14:imgEffect>
                  </a14:imgLayer>
                </a14:imgProps>
              </a:ext>
            </a:extLst>
          </a:blip>
          <a:srcRect b="19772"/>
          <a:stretch/>
        </p:blipFill>
        <p:spPr>
          <a:xfrm>
            <a:off x="483272" y="1596786"/>
            <a:ext cx="3599121" cy="4370275"/>
          </a:xfrm>
          <a:prstGeom prst="rect">
            <a:avLst/>
          </a:prstGeom>
        </p:spPr>
      </p:pic>
    </p:spTree>
    <p:extLst>
      <p:ext uri="{BB962C8B-B14F-4D97-AF65-F5344CB8AC3E}">
        <p14:creationId xmlns:p14="http://schemas.microsoft.com/office/powerpoint/2010/main" val="2492287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AF7F5ADF-AA14-4785-8BA9-CD12C97C6105}"/>
              </a:ext>
            </a:extLst>
          </p:cNvPr>
          <p:cNvGrpSpPr/>
          <p:nvPr/>
        </p:nvGrpSpPr>
        <p:grpSpPr>
          <a:xfrm>
            <a:off x="7293935" y="0"/>
            <a:ext cx="4005009" cy="6858001"/>
            <a:chOff x="7293935" y="0"/>
            <a:chExt cx="4005009" cy="6858001"/>
          </a:xfrm>
        </p:grpSpPr>
        <p:sp>
          <p:nvSpPr>
            <p:cNvPr id="4" name="Rectángulo 3">
              <a:extLst>
                <a:ext uri="{FF2B5EF4-FFF2-40B4-BE49-F238E27FC236}">
                  <a16:creationId xmlns:a16="http://schemas.microsoft.com/office/drawing/2014/main" id="{BAE75D78-27B0-4A67-B5BB-27C6A841D878}"/>
                </a:ext>
              </a:extLst>
            </p:cNvPr>
            <p:cNvSpPr/>
            <p:nvPr/>
          </p:nvSpPr>
          <p:spPr>
            <a:xfrm rot="21077321">
              <a:off x="9395976" y="128849"/>
              <a:ext cx="1902968" cy="4543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a:extLst>
                <a:ext uri="{FF2B5EF4-FFF2-40B4-BE49-F238E27FC236}">
                  <a16:creationId xmlns:a16="http://schemas.microsoft.com/office/drawing/2014/main" id="{B691E910-94A7-4B93-9283-00DBDCC45A49}"/>
                </a:ext>
              </a:extLst>
            </p:cNvPr>
            <p:cNvSpPr/>
            <p:nvPr/>
          </p:nvSpPr>
          <p:spPr>
            <a:xfrm rot="1754304">
              <a:off x="9249770" y="3785990"/>
              <a:ext cx="1902968" cy="2772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8530C801-84A9-45A9-8441-36D796F2E870}"/>
                </a:ext>
              </a:extLst>
            </p:cNvPr>
            <p:cNvSpPr/>
            <p:nvPr/>
          </p:nvSpPr>
          <p:spPr>
            <a:xfrm>
              <a:off x="9062859" y="0"/>
              <a:ext cx="1902968" cy="436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a:extLst>
                <a:ext uri="{FF2B5EF4-FFF2-40B4-BE49-F238E27FC236}">
                  <a16:creationId xmlns:a16="http://schemas.microsoft.com/office/drawing/2014/main" id="{84F1726E-FC4A-4D10-8077-0C9FEAF727F6}"/>
                </a:ext>
              </a:extLst>
            </p:cNvPr>
            <p:cNvSpPr/>
            <p:nvPr/>
          </p:nvSpPr>
          <p:spPr>
            <a:xfrm>
              <a:off x="7293935" y="5879805"/>
              <a:ext cx="2931551" cy="978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6" name="Título 1">
            <a:extLst>
              <a:ext uri="{FF2B5EF4-FFF2-40B4-BE49-F238E27FC236}">
                <a16:creationId xmlns:a16="http://schemas.microsoft.com/office/drawing/2014/main" id="{C532F9DA-574B-4520-8FD0-E8F69269BC40}"/>
              </a:ext>
            </a:extLst>
          </p:cNvPr>
          <p:cNvSpPr txBox="1">
            <a:spLocks/>
          </p:cNvSpPr>
          <p:nvPr/>
        </p:nvSpPr>
        <p:spPr>
          <a:xfrm>
            <a:off x="677334" y="237460"/>
            <a:ext cx="8596668" cy="655674"/>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800" dirty="0"/>
              <a:t>Asistentes a Asambleas Distritales</a:t>
            </a:r>
          </a:p>
        </p:txBody>
      </p:sp>
      <p:pic>
        <p:nvPicPr>
          <p:cNvPr id="14" name="Imagen 13">
            <a:extLst>
              <a:ext uri="{FF2B5EF4-FFF2-40B4-BE49-F238E27FC236}">
                <a16:creationId xmlns:a16="http://schemas.microsoft.com/office/drawing/2014/main" id="{ADBE738E-3DC9-4306-AAB8-9AC9A8794932}"/>
              </a:ext>
            </a:extLst>
          </p:cNvPr>
          <p:cNvPicPr>
            <a:picLocks noChangeAspect="1"/>
          </p:cNvPicPr>
          <p:nvPr/>
        </p:nvPicPr>
        <p:blipFill>
          <a:blip r:embed="rId2"/>
          <a:stretch>
            <a:fillRect/>
          </a:stretch>
        </p:blipFill>
        <p:spPr>
          <a:xfrm>
            <a:off x="559939" y="893134"/>
            <a:ext cx="4621157" cy="5649128"/>
          </a:xfrm>
          <a:prstGeom prst="rect">
            <a:avLst/>
          </a:prstGeom>
        </p:spPr>
      </p:pic>
      <p:graphicFrame>
        <p:nvGraphicFramePr>
          <p:cNvPr id="15" name="Tabla 14">
            <a:extLst>
              <a:ext uri="{FF2B5EF4-FFF2-40B4-BE49-F238E27FC236}">
                <a16:creationId xmlns:a16="http://schemas.microsoft.com/office/drawing/2014/main" id="{E6C918D4-07C2-4849-8E25-B3F00E56604C}"/>
              </a:ext>
            </a:extLst>
          </p:cNvPr>
          <p:cNvGraphicFramePr>
            <a:graphicFrameLocks noGrp="1"/>
          </p:cNvGraphicFramePr>
          <p:nvPr/>
        </p:nvGraphicFramePr>
        <p:xfrm>
          <a:off x="5849956" y="1119645"/>
          <a:ext cx="4800558" cy="5070546"/>
        </p:xfrm>
        <a:graphic>
          <a:graphicData uri="http://schemas.openxmlformats.org/drawingml/2006/table">
            <a:tbl>
              <a:tblPr>
                <a:tableStyleId>{5C22544A-7EE6-4342-B048-85BDC9FD1C3A}</a:tableStyleId>
              </a:tblPr>
              <a:tblGrid>
                <a:gridCol w="944372">
                  <a:extLst>
                    <a:ext uri="{9D8B030D-6E8A-4147-A177-3AD203B41FA5}">
                      <a16:colId xmlns:a16="http://schemas.microsoft.com/office/drawing/2014/main" val="3571315978"/>
                    </a:ext>
                  </a:extLst>
                </a:gridCol>
                <a:gridCol w="1636912">
                  <a:extLst>
                    <a:ext uri="{9D8B030D-6E8A-4147-A177-3AD203B41FA5}">
                      <a16:colId xmlns:a16="http://schemas.microsoft.com/office/drawing/2014/main" val="3993238493"/>
                    </a:ext>
                  </a:extLst>
                </a:gridCol>
                <a:gridCol w="1274902">
                  <a:extLst>
                    <a:ext uri="{9D8B030D-6E8A-4147-A177-3AD203B41FA5}">
                      <a16:colId xmlns:a16="http://schemas.microsoft.com/office/drawing/2014/main" val="864170474"/>
                    </a:ext>
                  </a:extLst>
                </a:gridCol>
                <a:gridCol w="944372">
                  <a:extLst>
                    <a:ext uri="{9D8B030D-6E8A-4147-A177-3AD203B41FA5}">
                      <a16:colId xmlns:a16="http://schemas.microsoft.com/office/drawing/2014/main" val="1212571111"/>
                    </a:ext>
                  </a:extLst>
                </a:gridCol>
              </a:tblGrid>
              <a:tr h="358345">
                <a:tc>
                  <a:txBody>
                    <a:bodyPr/>
                    <a:lstStyle/>
                    <a:p>
                      <a:pPr algn="ctr" fontAlgn="ctr"/>
                      <a:r>
                        <a:rPr lang="es-MX" sz="1200" u="none" strike="noStrike">
                          <a:effectLst/>
                        </a:rPr>
                        <a:t>Distrito</a:t>
                      </a:r>
                      <a:endParaRPr lang="es-MX" sz="1200" b="1" i="0" u="none" strike="noStrike">
                        <a:solidFill>
                          <a:srgbClr val="000000"/>
                        </a:solidFill>
                        <a:effectLst/>
                        <a:latin typeface="Calibri" panose="020F0502020204030204" pitchFamily="34" charset="0"/>
                      </a:endParaRPr>
                    </a:p>
                  </a:txBody>
                  <a:tcPr marL="7769" marR="7769" marT="7769" marB="0" anchor="ctr">
                    <a:solidFill>
                      <a:schemeClr val="accent1">
                        <a:lumMod val="75000"/>
                      </a:schemeClr>
                    </a:solidFill>
                  </a:tcPr>
                </a:tc>
                <a:tc>
                  <a:txBody>
                    <a:bodyPr/>
                    <a:lstStyle/>
                    <a:p>
                      <a:pPr algn="ctr" fontAlgn="ctr"/>
                      <a:r>
                        <a:rPr lang="es-MX" sz="1200" u="none" strike="noStrike" dirty="0">
                          <a:effectLst/>
                        </a:rPr>
                        <a:t>Municipio</a:t>
                      </a:r>
                      <a:endParaRPr lang="es-MX" sz="1200" b="1" i="0" u="none" strike="noStrike" dirty="0">
                        <a:solidFill>
                          <a:srgbClr val="000000"/>
                        </a:solidFill>
                        <a:effectLst/>
                        <a:latin typeface="Calibri" panose="020F0502020204030204" pitchFamily="34" charset="0"/>
                      </a:endParaRPr>
                    </a:p>
                  </a:txBody>
                  <a:tcPr marL="7769" marR="7769" marT="7769" marB="0" anchor="ctr">
                    <a:solidFill>
                      <a:schemeClr val="accent1">
                        <a:lumMod val="75000"/>
                      </a:schemeClr>
                    </a:solidFill>
                  </a:tcPr>
                </a:tc>
                <a:tc>
                  <a:txBody>
                    <a:bodyPr/>
                    <a:lstStyle/>
                    <a:p>
                      <a:pPr algn="ctr" fontAlgn="ctr"/>
                      <a:r>
                        <a:rPr lang="es-MX" sz="1200" u="none" strike="noStrike">
                          <a:effectLst/>
                        </a:rPr>
                        <a:t>Padrón Electoral</a:t>
                      </a:r>
                      <a:endParaRPr lang="es-MX" sz="1200" b="1" i="0" u="none" strike="noStrike">
                        <a:solidFill>
                          <a:srgbClr val="000000"/>
                        </a:solidFill>
                        <a:effectLst/>
                        <a:latin typeface="Calibri" panose="020F0502020204030204" pitchFamily="34" charset="0"/>
                      </a:endParaRPr>
                    </a:p>
                  </a:txBody>
                  <a:tcPr marL="7769" marR="7769" marT="7769" marB="0" anchor="ctr">
                    <a:solidFill>
                      <a:schemeClr val="accent1">
                        <a:lumMod val="75000"/>
                      </a:schemeClr>
                    </a:solidFill>
                  </a:tcPr>
                </a:tc>
                <a:tc>
                  <a:txBody>
                    <a:bodyPr/>
                    <a:lstStyle/>
                    <a:p>
                      <a:pPr algn="ctr" fontAlgn="ctr"/>
                      <a:r>
                        <a:rPr lang="es-MX" sz="1200" u="none" strike="noStrike" dirty="0">
                          <a:effectLst/>
                        </a:rPr>
                        <a:t>Requisito</a:t>
                      </a:r>
                      <a:endParaRPr lang="es-MX" sz="1200" b="1" i="0" u="none" strike="noStrike" dirty="0">
                        <a:solidFill>
                          <a:srgbClr val="000000"/>
                        </a:solidFill>
                        <a:effectLst/>
                        <a:latin typeface="Calibri" panose="020F0502020204030204" pitchFamily="34" charset="0"/>
                      </a:endParaRPr>
                    </a:p>
                  </a:txBody>
                  <a:tcPr marL="7769" marR="7769" marT="7769" marB="0" anchor="ctr">
                    <a:solidFill>
                      <a:schemeClr val="accent1">
                        <a:lumMod val="75000"/>
                      </a:schemeClr>
                    </a:solidFill>
                  </a:tcPr>
                </a:tc>
                <a:extLst>
                  <a:ext uri="{0D108BD9-81ED-4DB2-BD59-A6C34878D82A}">
                    <a16:rowId xmlns:a16="http://schemas.microsoft.com/office/drawing/2014/main" val="2821874513"/>
                  </a:ext>
                </a:extLst>
              </a:tr>
              <a:tr h="215312">
                <a:tc>
                  <a:txBody>
                    <a:bodyPr/>
                    <a:lstStyle/>
                    <a:p>
                      <a:pPr algn="ctr" fontAlgn="ctr"/>
                      <a:r>
                        <a:rPr lang="es-MX" sz="1200" u="none" strike="noStrike" dirty="0">
                          <a:effectLst/>
                        </a:rPr>
                        <a:t>01</a:t>
                      </a:r>
                      <a:endParaRPr lang="es-MX" sz="12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l" fontAlgn="ctr"/>
                      <a:r>
                        <a:rPr lang="es-MX" sz="1200" u="none" strike="noStrike" dirty="0">
                          <a:effectLst/>
                        </a:rPr>
                        <a:t>Nuevo casas Grandes</a:t>
                      </a:r>
                      <a:endParaRPr lang="es-MX" sz="12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a:effectLst/>
                        </a:rPr>
                        <a:t>127,458 </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a:effectLst/>
                        </a:rPr>
                        <a:t>331 </a:t>
                      </a:r>
                      <a:endParaRPr lang="es-MX" sz="1200" b="0" i="0" u="none" strike="noStrike">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507394340"/>
                  </a:ext>
                </a:extLst>
              </a:tr>
              <a:tr h="215312">
                <a:tc>
                  <a:txBody>
                    <a:bodyPr/>
                    <a:lstStyle/>
                    <a:p>
                      <a:pPr algn="ctr" fontAlgn="ctr"/>
                      <a:r>
                        <a:rPr lang="es-MX" sz="1200" u="none" strike="noStrike" dirty="0">
                          <a:effectLst/>
                        </a:rPr>
                        <a:t>02</a:t>
                      </a:r>
                      <a:endParaRPr lang="es-MX" sz="12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l" fontAlgn="ctr"/>
                      <a:r>
                        <a:rPr lang="es-MX" sz="1200" u="none" strike="noStrike">
                          <a:effectLst/>
                        </a:rPr>
                        <a:t>Juárez</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a:effectLst/>
                        </a:rPr>
                        <a:t>113,285 </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dirty="0">
                          <a:effectLst/>
                        </a:rPr>
                        <a:t>295 </a:t>
                      </a:r>
                      <a:endParaRPr lang="es-MX" sz="1200" b="0" i="0" u="none" strike="noStrike" dirty="0">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3939384349"/>
                  </a:ext>
                </a:extLst>
              </a:tr>
              <a:tr h="215312">
                <a:tc>
                  <a:txBody>
                    <a:bodyPr/>
                    <a:lstStyle/>
                    <a:p>
                      <a:pPr algn="ctr" fontAlgn="ctr"/>
                      <a:r>
                        <a:rPr lang="es-MX" sz="1200" u="none" strike="noStrike">
                          <a:effectLst/>
                        </a:rPr>
                        <a:t>03</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l" fontAlgn="ctr"/>
                      <a:r>
                        <a:rPr lang="es-MX" sz="1200" u="none" strike="noStrike">
                          <a:effectLst/>
                        </a:rPr>
                        <a:t>Juárez</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a:effectLst/>
                        </a:rPr>
                        <a:t>120,952 </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dirty="0">
                          <a:effectLst/>
                        </a:rPr>
                        <a:t>314 </a:t>
                      </a:r>
                      <a:endParaRPr lang="es-MX" sz="1200" b="0" i="0" u="none" strike="noStrike" dirty="0">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2222252164"/>
                  </a:ext>
                </a:extLst>
              </a:tr>
              <a:tr h="215312">
                <a:tc>
                  <a:txBody>
                    <a:bodyPr/>
                    <a:lstStyle/>
                    <a:p>
                      <a:pPr algn="ctr" fontAlgn="ctr"/>
                      <a:r>
                        <a:rPr lang="es-MX" sz="1200" u="none" strike="noStrike">
                          <a:effectLst/>
                        </a:rPr>
                        <a:t>04</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l" fontAlgn="ctr"/>
                      <a:r>
                        <a:rPr lang="es-MX" sz="1200" u="none" strike="noStrike" dirty="0">
                          <a:effectLst/>
                        </a:rPr>
                        <a:t>Juárez</a:t>
                      </a:r>
                      <a:endParaRPr lang="es-MX" sz="12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a:effectLst/>
                        </a:rPr>
                        <a:t>134,098 </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dirty="0">
                          <a:effectLst/>
                        </a:rPr>
                        <a:t>349 </a:t>
                      </a:r>
                      <a:endParaRPr lang="es-MX" sz="1200" b="0" i="0" u="none" strike="noStrike" dirty="0">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537121773"/>
                  </a:ext>
                </a:extLst>
              </a:tr>
              <a:tr h="215312">
                <a:tc>
                  <a:txBody>
                    <a:bodyPr/>
                    <a:lstStyle/>
                    <a:p>
                      <a:pPr algn="ctr" fontAlgn="ctr"/>
                      <a:r>
                        <a:rPr lang="es-MX" sz="1200" u="none" strike="noStrike">
                          <a:effectLst/>
                        </a:rPr>
                        <a:t>05</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l" fontAlgn="ctr"/>
                      <a:r>
                        <a:rPr lang="es-MX" sz="1200" u="none" strike="noStrike">
                          <a:effectLst/>
                        </a:rPr>
                        <a:t>Juárez</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a:effectLst/>
                        </a:rPr>
                        <a:t>141,822 </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dirty="0">
                          <a:effectLst/>
                        </a:rPr>
                        <a:t>369 </a:t>
                      </a:r>
                      <a:endParaRPr lang="es-MX" sz="1200" b="0" i="0" u="none" strike="noStrike" dirty="0">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1583334905"/>
                  </a:ext>
                </a:extLst>
              </a:tr>
              <a:tr h="215312">
                <a:tc>
                  <a:txBody>
                    <a:bodyPr/>
                    <a:lstStyle/>
                    <a:p>
                      <a:pPr algn="ctr" fontAlgn="ctr"/>
                      <a:r>
                        <a:rPr lang="es-MX" sz="1200" u="none" strike="noStrike">
                          <a:effectLst/>
                        </a:rPr>
                        <a:t>06</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l" fontAlgn="ctr"/>
                      <a:r>
                        <a:rPr lang="es-MX" sz="1200" u="none" strike="noStrike">
                          <a:effectLst/>
                        </a:rPr>
                        <a:t>Juárez</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a:effectLst/>
                        </a:rPr>
                        <a:t>127,757 </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dirty="0">
                          <a:effectLst/>
                        </a:rPr>
                        <a:t>332 </a:t>
                      </a:r>
                      <a:endParaRPr lang="es-MX" sz="1200" b="0" i="0" u="none" strike="noStrike" dirty="0">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4010090881"/>
                  </a:ext>
                </a:extLst>
              </a:tr>
              <a:tr h="215312">
                <a:tc>
                  <a:txBody>
                    <a:bodyPr/>
                    <a:lstStyle/>
                    <a:p>
                      <a:pPr algn="ctr" fontAlgn="ctr"/>
                      <a:r>
                        <a:rPr lang="es-MX" sz="1200" u="none" strike="noStrike">
                          <a:effectLst/>
                        </a:rPr>
                        <a:t>07</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l" fontAlgn="ctr"/>
                      <a:r>
                        <a:rPr lang="es-MX" sz="1200" u="none" strike="noStrike">
                          <a:effectLst/>
                        </a:rPr>
                        <a:t>Juárez</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a:effectLst/>
                        </a:rPr>
                        <a:t>126,846 </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dirty="0">
                          <a:effectLst/>
                        </a:rPr>
                        <a:t>330 </a:t>
                      </a:r>
                      <a:endParaRPr lang="es-MX" sz="1200" b="0" i="0" u="none" strike="noStrike" dirty="0">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3517502408"/>
                  </a:ext>
                </a:extLst>
              </a:tr>
              <a:tr h="215312">
                <a:tc>
                  <a:txBody>
                    <a:bodyPr/>
                    <a:lstStyle/>
                    <a:p>
                      <a:pPr algn="ctr" fontAlgn="ctr"/>
                      <a:r>
                        <a:rPr lang="es-MX" sz="1200" u="none" strike="noStrike">
                          <a:effectLst/>
                        </a:rPr>
                        <a:t>08</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l" fontAlgn="ctr"/>
                      <a:r>
                        <a:rPr lang="es-MX" sz="1200" u="none" strike="noStrike">
                          <a:effectLst/>
                        </a:rPr>
                        <a:t>Juárez</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a:effectLst/>
                        </a:rPr>
                        <a:t>129,917 </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dirty="0">
                          <a:effectLst/>
                        </a:rPr>
                        <a:t>338 </a:t>
                      </a:r>
                      <a:endParaRPr lang="es-MX" sz="1200" b="0" i="0" u="none" strike="noStrike" dirty="0">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2920062501"/>
                  </a:ext>
                </a:extLst>
              </a:tr>
              <a:tr h="215312">
                <a:tc>
                  <a:txBody>
                    <a:bodyPr/>
                    <a:lstStyle/>
                    <a:p>
                      <a:pPr algn="ctr" fontAlgn="ctr"/>
                      <a:r>
                        <a:rPr lang="es-MX" sz="1200" u="none" strike="noStrike">
                          <a:effectLst/>
                        </a:rPr>
                        <a:t>09</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l" fontAlgn="ctr"/>
                      <a:r>
                        <a:rPr lang="es-MX" sz="1200" u="none" strike="noStrike">
                          <a:effectLst/>
                        </a:rPr>
                        <a:t>Juárez</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a:effectLst/>
                        </a:rPr>
                        <a:t>116,012 </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dirty="0">
                          <a:effectLst/>
                        </a:rPr>
                        <a:t>302 </a:t>
                      </a:r>
                      <a:endParaRPr lang="es-MX" sz="1200" b="0" i="0" u="none" strike="noStrike" dirty="0">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3099639403"/>
                  </a:ext>
                </a:extLst>
              </a:tr>
              <a:tr h="215312">
                <a:tc>
                  <a:txBody>
                    <a:bodyPr/>
                    <a:lstStyle/>
                    <a:p>
                      <a:pPr algn="ctr" fontAlgn="ctr"/>
                      <a:r>
                        <a:rPr lang="es-MX" sz="1200" u="none" strike="noStrike">
                          <a:effectLst/>
                        </a:rPr>
                        <a:t>10</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l" fontAlgn="ctr"/>
                      <a:r>
                        <a:rPr lang="es-MX" sz="1200" u="none" strike="noStrike">
                          <a:effectLst/>
                        </a:rPr>
                        <a:t>Juárez</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a:effectLst/>
                        </a:rPr>
                        <a:t>136,247 </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dirty="0">
                          <a:effectLst/>
                        </a:rPr>
                        <a:t>354 </a:t>
                      </a:r>
                      <a:endParaRPr lang="es-MX" sz="1200" b="0" i="0" u="none" strike="noStrike" dirty="0">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2375987437"/>
                  </a:ext>
                </a:extLst>
              </a:tr>
              <a:tr h="215312">
                <a:tc>
                  <a:txBody>
                    <a:bodyPr/>
                    <a:lstStyle/>
                    <a:p>
                      <a:pPr algn="ctr" fontAlgn="ctr"/>
                      <a:r>
                        <a:rPr lang="es-MX" sz="1200" u="none" strike="noStrike">
                          <a:effectLst/>
                        </a:rPr>
                        <a:t>11</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l" fontAlgn="ctr"/>
                      <a:r>
                        <a:rPr lang="es-MX" sz="1200" u="none" strike="noStrike">
                          <a:effectLst/>
                        </a:rPr>
                        <a:t>Meoqui</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dirty="0">
                          <a:effectLst/>
                        </a:rPr>
                        <a:t>145,266 </a:t>
                      </a:r>
                      <a:endParaRPr lang="es-MX" sz="12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dirty="0">
                          <a:effectLst/>
                        </a:rPr>
                        <a:t>378 </a:t>
                      </a:r>
                      <a:endParaRPr lang="es-MX" sz="1200" b="0" i="0" u="none" strike="noStrike" dirty="0">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400721832"/>
                  </a:ext>
                </a:extLst>
              </a:tr>
              <a:tr h="215312">
                <a:tc>
                  <a:txBody>
                    <a:bodyPr/>
                    <a:lstStyle/>
                    <a:p>
                      <a:pPr algn="ctr" fontAlgn="ctr"/>
                      <a:r>
                        <a:rPr lang="es-MX" sz="1200" u="none" strike="noStrike">
                          <a:effectLst/>
                        </a:rPr>
                        <a:t>12</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l" fontAlgn="ctr"/>
                      <a:r>
                        <a:rPr lang="es-MX" sz="1200" u="none" strike="noStrike">
                          <a:effectLst/>
                        </a:rPr>
                        <a:t>Chihuahua</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a:effectLst/>
                        </a:rPr>
                        <a:t>140,157 </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dirty="0">
                          <a:effectLst/>
                        </a:rPr>
                        <a:t>364 </a:t>
                      </a:r>
                      <a:endParaRPr lang="es-MX" sz="1200" b="0" i="0" u="none" strike="noStrike" dirty="0">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2051840456"/>
                  </a:ext>
                </a:extLst>
              </a:tr>
              <a:tr h="215312">
                <a:tc>
                  <a:txBody>
                    <a:bodyPr/>
                    <a:lstStyle/>
                    <a:p>
                      <a:pPr algn="ctr" fontAlgn="ctr"/>
                      <a:r>
                        <a:rPr lang="es-MX" sz="1200" u="none" strike="noStrike">
                          <a:effectLst/>
                        </a:rPr>
                        <a:t>13</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l" fontAlgn="ctr"/>
                      <a:r>
                        <a:rPr lang="es-MX" sz="1200" u="none" strike="noStrike">
                          <a:effectLst/>
                        </a:rPr>
                        <a:t>Guerrero</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a:effectLst/>
                        </a:rPr>
                        <a:t>118,831 </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dirty="0">
                          <a:effectLst/>
                        </a:rPr>
                        <a:t>309 </a:t>
                      </a:r>
                      <a:endParaRPr lang="es-MX" sz="1200" b="0" i="0" u="none" strike="noStrike" dirty="0">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3853010471"/>
                  </a:ext>
                </a:extLst>
              </a:tr>
              <a:tr h="215312">
                <a:tc>
                  <a:txBody>
                    <a:bodyPr/>
                    <a:lstStyle/>
                    <a:p>
                      <a:pPr algn="ctr" fontAlgn="ctr"/>
                      <a:r>
                        <a:rPr lang="es-MX" sz="1200" u="none" strike="noStrike">
                          <a:effectLst/>
                        </a:rPr>
                        <a:t>14</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l" fontAlgn="ctr"/>
                      <a:r>
                        <a:rPr lang="es-MX" sz="1200" u="none" strike="noStrike">
                          <a:effectLst/>
                        </a:rPr>
                        <a:t>Cuauhtémoc</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a:effectLst/>
                        </a:rPr>
                        <a:t>142,788 </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dirty="0">
                          <a:effectLst/>
                        </a:rPr>
                        <a:t>371 </a:t>
                      </a:r>
                      <a:endParaRPr lang="es-MX" sz="1200" b="0" i="0" u="none" strike="noStrike" dirty="0">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263339530"/>
                  </a:ext>
                </a:extLst>
              </a:tr>
              <a:tr h="215312">
                <a:tc>
                  <a:txBody>
                    <a:bodyPr/>
                    <a:lstStyle/>
                    <a:p>
                      <a:pPr algn="ctr" fontAlgn="ctr"/>
                      <a:r>
                        <a:rPr lang="es-MX" sz="1200" u="none" strike="noStrike">
                          <a:effectLst/>
                        </a:rPr>
                        <a:t>15</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l" fontAlgn="ctr"/>
                      <a:r>
                        <a:rPr lang="es-MX" sz="1200" u="none" strike="noStrike">
                          <a:effectLst/>
                        </a:rPr>
                        <a:t>Chihuahua</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dirty="0">
                          <a:effectLst/>
                        </a:rPr>
                        <a:t>151,549 </a:t>
                      </a:r>
                      <a:endParaRPr lang="es-MX" sz="1200" b="0" i="0" u="none" strike="noStrike" dirty="0">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dirty="0">
                          <a:effectLst/>
                        </a:rPr>
                        <a:t>394 </a:t>
                      </a:r>
                      <a:endParaRPr lang="es-MX" sz="1200" b="0" i="0" u="none" strike="noStrike" dirty="0">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4140938646"/>
                  </a:ext>
                </a:extLst>
              </a:tr>
              <a:tr h="215312">
                <a:tc>
                  <a:txBody>
                    <a:bodyPr/>
                    <a:lstStyle/>
                    <a:p>
                      <a:pPr algn="ctr" fontAlgn="ctr"/>
                      <a:r>
                        <a:rPr lang="es-MX" sz="1200" u="none" strike="noStrike">
                          <a:effectLst/>
                        </a:rPr>
                        <a:t>16</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l" fontAlgn="ctr"/>
                      <a:r>
                        <a:rPr lang="es-MX" sz="1200" u="none" strike="noStrike">
                          <a:effectLst/>
                        </a:rPr>
                        <a:t>Chihuahua</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a:effectLst/>
                        </a:rPr>
                        <a:t>143,056 </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dirty="0">
                          <a:effectLst/>
                        </a:rPr>
                        <a:t>372 </a:t>
                      </a:r>
                      <a:endParaRPr lang="es-MX" sz="1200" b="0" i="0" u="none" strike="noStrike" dirty="0">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3309544663"/>
                  </a:ext>
                </a:extLst>
              </a:tr>
              <a:tr h="215312">
                <a:tc>
                  <a:txBody>
                    <a:bodyPr/>
                    <a:lstStyle/>
                    <a:p>
                      <a:pPr algn="ctr" fontAlgn="ctr"/>
                      <a:r>
                        <a:rPr lang="es-MX" sz="1200" u="none" strike="noStrike">
                          <a:effectLst/>
                        </a:rPr>
                        <a:t>17</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l" fontAlgn="ctr"/>
                      <a:r>
                        <a:rPr lang="es-MX" sz="1200" u="none" strike="noStrike">
                          <a:effectLst/>
                        </a:rPr>
                        <a:t>Chihuahua</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a:effectLst/>
                        </a:rPr>
                        <a:t>144,436 </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dirty="0">
                          <a:effectLst/>
                        </a:rPr>
                        <a:t>376 </a:t>
                      </a:r>
                      <a:endParaRPr lang="es-MX" sz="1200" b="0" i="0" u="none" strike="noStrike" dirty="0">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2575141875"/>
                  </a:ext>
                </a:extLst>
              </a:tr>
              <a:tr h="215312">
                <a:tc>
                  <a:txBody>
                    <a:bodyPr/>
                    <a:lstStyle/>
                    <a:p>
                      <a:pPr algn="ctr" fontAlgn="ctr"/>
                      <a:r>
                        <a:rPr lang="es-MX" sz="1200" u="none" strike="noStrike">
                          <a:effectLst/>
                        </a:rPr>
                        <a:t>18</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l" fontAlgn="ctr"/>
                      <a:r>
                        <a:rPr lang="es-MX" sz="1200" u="none" strike="noStrike">
                          <a:effectLst/>
                        </a:rPr>
                        <a:t>Chihuahua</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a:effectLst/>
                        </a:rPr>
                        <a:t>138,784 </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dirty="0">
                          <a:effectLst/>
                        </a:rPr>
                        <a:t>361 </a:t>
                      </a:r>
                      <a:endParaRPr lang="es-MX" sz="1200" b="0" i="0" u="none" strike="noStrike" dirty="0">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1938827938"/>
                  </a:ext>
                </a:extLst>
              </a:tr>
              <a:tr h="215312">
                <a:tc>
                  <a:txBody>
                    <a:bodyPr/>
                    <a:lstStyle/>
                    <a:p>
                      <a:pPr algn="ctr" fontAlgn="ctr"/>
                      <a:r>
                        <a:rPr lang="es-MX" sz="1200" u="none" strike="noStrike">
                          <a:effectLst/>
                        </a:rPr>
                        <a:t>19</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l" fontAlgn="ctr"/>
                      <a:r>
                        <a:rPr lang="es-MX" sz="1200" u="none" strike="noStrike">
                          <a:effectLst/>
                        </a:rPr>
                        <a:t>Delicias</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a:effectLst/>
                        </a:rPr>
                        <a:t>132,956 </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dirty="0">
                          <a:effectLst/>
                        </a:rPr>
                        <a:t>346 </a:t>
                      </a:r>
                      <a:endParaRPr lang="es-MX" sz="1200" b="0" i="0" u="none" strike="noStrike" dirty="0">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2741277572"/>
                  </a:ext>
                </a:extLst>
              </a:tr>
              <a:tr h="215312">
                <a:tc>
                  <a:txBody>
                    <a:bodyPr/>
                    <a:lstStyle/>
                    <a:p>
                      <a:pPr algn="ctr" fontAlgn="ctr"/>
                      <a:r>
                        <a:rPr lang="es-MX" sz="1200" u="none" strike="noStrike">
                          <a:effectLst/>
                        </a:rPr>
                        <a:t>20</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l" fontAlgn="ctr"/>
                      <a:r>
                        <a:rPr lang="es-MX" sz="1200" u="none" strike="noStrike">
                          <a:effectLst/>
                        </a:rPr>
                        <a:t>Camargo</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a:effectLst/>
                        </a:rPr>
                        <a:t>114,573 </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dirty="0">
                          <a:effectLst/>
                        </a:rPr>
                        <a:t>298 </a:t>
                      </a:r>
                      <a:endParaRPr lang="es-MX" sz="1200" b="0" i="0" u="none" strike="noStrike" dirty="0">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2702648973"/>
                  </a:ext>
                </a:extLst>
              </a:tr>
              <a:tr h="105123">
                <a:tc>
                  <a:txBody>
                    <a:bodyPr/>
                    <a:lstStyle/>
                    <a:p>
                      <a:pPr algn="ctr" fontAlgn="ctr"/>
                      <a:r>
                        <a:rPr lang="es-MX" sz="1200" u="none" strike="noStrike">
                          <a:effectLst/>
                        </a:rPr>
                        <a:t>21</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l" fontAlgn="ctr"/>
                      <a:r>
                        <a:rPr lang="es-MX" sz="1200" u="none" strike="noStrike">
                          <a:effectLst/>
                        </a:rPr>
                        <a:t>Hidalgo del Parral</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a:effectLst/>
                        </a:rPr>
                        <a:t>136,542 </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dirty="0">
                          <a:effectLst/>
                        </a:rPr>
                        <a:t>355 </a:t>
                      </a:r>
                      <a:endParaRPr lang="es-MX" sz="1200" b="0" i="0" u="none" strike="noStrike" dirty="0">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378011495"/>
                  </a:ext>
                </a:extLst>
              </a:tr>
              <a:tr h="215312">
                <a:tc>
                  <a:txBody>
                    <a:bodyPr/>
                    <a:lstStyle/>
                    <a:p>
                      <a:pPr algn="ctr" fontAlgn="ctr"/>
                      <a:r>
                        <a:rPr lang="es-MX" sz="1200" u="none" strike="noStrike">
                          <a:effectLst/>
                        </a:rPr>
                        <a:t>22</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l" fontAlgn="ctr"/>
                      <a:r>
                        <a:rPr lang="es-MX" sz="1200" u="none" strike="noStrike">
                          <a:effectLst/>
                        </a:rPr>
                        <a:t>Guachochi</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a:effectLst/>
                        </a:rPr>
                        <a:t>117,861 </a:t>
                      </a:r>
                      <a:endParaRPr lang="es-MX" sz="1200" b="0" i="0" u="none" strike="noStrike">
                        <a:solidFill>
                          <a:srgbClr val="000000"/>
                        </a:solidFill>
                        <a:effectLst/>
                        <a:latin typeface="Calibri" panose="020F0502020204030204" pitchFamily="34" charset="0"/>
                      </a:endParaRPr>
                    </a:p>
                  </a:txBody>
                  <a:tcPr marL="7769" marR="7769" marT="7769" marB="0" anchor="ctr">
                    <a:noFill/>
                  </a:tcPr>
                </a:tc>
                <a:tc>
                  <a:txBody>
                    <a:bodyPr/>
                    <a:lstStyle/>
                    <a:p>
                      <a:pPr algn="ctr" fontAlgn="ctr"/>
                      <a:r>
                        <a:rPr lang="es-MX" sz="1200" u="none" strike="noStrike" dirty="0">
                          <a:effectLst/>
                        </a:rPr>
                        <a:t>306 </a:t>
                      </a:r>
                      <a:endParaRPr lang="es-MX" sz="1200" b="0" i="0" u="none" strike="noStrike" dirty="0">
                        <a:solidFill>
                          <a:srgbClr val="000000"/>
                        </a:solidFill>
                        <a:effectLst/>
                        <a:latin typeface="Calibri" panose="020F0502020204030204" pitchFamily="34" charset="0"/>
                      </a:endParaRPr>
                    </a:p>
                  </a:txBody>
                  <a:tcPr marL="7769" marR="7769" marT="7769" marB="0" anchor="ctr">
                    <a:noFill/>
                  </a:tcPr>
                </a:tc>
                <a:extLst>
                  <a:ext uri="{0D108BD9-81ED-4DB2-BD59-A6C34878D82A}">
                    <a16:rowId xmlns:a16="http://schemas.microsoft.com/office/drawing/2014/main" val="3078877374"/>
                  </a:ext>
                </a:extLst>
              </a:tr>
            </a:tbl>
          </a:graphicData>
        </a:graphic>
      </p:graphicFrame>
    </p:spTree>
    <p:extLst>
      <p:ext uri="{BB962C8B-B14F-4D97-AF65-F5344CB8AC3E}">
        <p14:creationId xmlns:p14="http://schemas.microsoft.com/office/powerpoint/2010/main" val="2417878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AAFCFD62-3BBB-4AC3-9814-FDBD38ADB739}"/>
              </a:ext>
            </a:extLst>
          </p:cNvPr>
          <p:cNvSpPr/>
          <p:nvPr/>
        </p:nvSpPr>
        <p:spPr>
          <a:xfrm>
            <a:off x="7542662" y="1420691"/>
            <a:ext cx="2379260" cy="34941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a:extLst>
              <a:ext uri="{FF2B5EF4-FFF2-40B4-BE49-F238E27FC236}">
                <a16:creationId xmlns:a16="http://schemas.microsoft.com/office/drawing/2014/main" id="{3001102A-5168-4DEA-8BCF-32D4EE3580E6}"/>
              </a:ext>
            </a:extLst>
          </p:cNvPr>
          <p:cNvSpPr/>
          <p:nvPr/>
        </p:nvSpPr>
        <p:spPr>
          <a:xfrm>
            <a:off x="3446059" y="2506118"/>
            <a:ext cx="3466531" cy="3171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Marcador de contenido 2">
            <a:extLst>
              <a:ext uri="{FF2B5EF4-FFF2-40B4-BE49-F238E27FC236}">
                <a16:creationId xmlns:a16="http://schemas.microsoft.com/office/drawing/2014/main" id="{CEA1D69D-4A2A-46F4-9379-05436B998F05}"/>
              </a:ext>
            </a:extLst>
          </p:cNvPr>
          <p:cNvSpPr txBox="1">
            <a:spLocks/>
          </p:cNvSpPr>
          <p:nvPr/>
        </p:nvSpPr>
        <p:spPr>
          <a:xfrm>
            <a:off x="677333" y="2162903"/>
            <a:ext cx="8824762" cy="109891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lnSpc>
                <a:spcPct val="110000"/>
              </a:lnSpc>
              <a:buFont typeface="Wingdings 3" charset="2"/>
              <a:buNone/>
            </a:pPr>
            <a:r>
              <a:rPr lang="es-ES" dirty="0"/>
              <a:t>Es obligación de la organización avisar la fecha para la realización de la Asamblea Constitutiva con al menos </a:t>
            </a:r>
            <a:r>
              <a:rPr lang="es-ES" b="1" dirty="0"/>
              <a:t>10 días hábiles de anticipación</a:t>
            </a:r>
            <a:r>
              <a:rPr lang="es-ES" dirty="0"/>
              <a:t>. </a:t>
            </a:r>
          </a:p>
        </p:txBody>
      </p:sp>
      <p:sp>
        <p:nvSpPr>
          <p:cNvPr id="2" name="Título 1">
            <a:extLst>
              <a:ext uri="{FF2B5EF4-FFF2-40B4-BE49-F238E27FC236}">
                <a16:creationId xmlns:a16="http://schemas.microsoft.com/office/drawing/2014/main" id="{88DB0BE8-E359-4618-B1AD-C304BD1B9533}"/>
              </a:ext>
            </a:extLst>
          </p:cNvPr>
          <p:cNvSpPr>
            <a:spLocks noGrp="1"/>
          </p:cNvSpPr>
          <p:nvPr>
            <p:ph type="title"/>
          </p:nvPr>
        </p:nvSpPr>
        <p:spPr>
          <a:xfrm>
            <a:off x="520995" y="237460"/>
            <a:ext cx="8878185" cy="655674"/>
          </a:xfrm>
        </p:spPr>
        <p:txBody>
          <a:bodyPr>
            <a:noAutofit/>
          </a:bodyPr>
          <a:lstStyle/>
          <a:p>
            <a:r>
              <a:rPr lang="es-MX" sz="3100" dirty="0"/>
              <a:t>Solicitud de Asamblea Constitutiva</a:t>
            </a:r>
          </a:p>
        </p:txBody>
      </p:sp>
      <p:sp>
        <p:nvSpPr>
          <p:cNvPr id="3" name="Marcador de contenido 2">
            <a:extLst>
              <a:ext uri="{FF2B5EF4-FFF2-40B4-BE49-F238E27FC236}">
                <a16:creationId xmlns:a16="http://schemas.microsoft.com/office/drawing/2014/main" id="{D0880307-FDD5-465C-9B82-607C4B3FA8B2}"/>
              </a:ext>
            </a:extLst>
          </p:cNvPr>
          <p:cNvSpPr>
            <a:spLocks noGrp="1"/>
          </p:cNvSpPr>
          <p:nvPr>
            <p:ph idx="1"/>
          </p:nvPr>
        </p:nvSpPr>
        <p:spPr>
          <a:xfrm>
            <a:off x="354842" y="1114427"/>
            <a:ext cx="9676262" cy="655674"/>
          </a:xfrm>
        </p:spPr>
        <p:txBody>
          <a:bodyPr>
            <a:normAutofit/>
          </a:bodyPr>
          <a:lstStyle/>
          <a:p>
            <a:pPr marL="0" indent="0" algn="just">
              <a:buNone/>
            </a:pPr>
            <a:r>
              <a:rPr lang="es-ES" dirty="0"/>
              <a:t>Concluida la totalidad de las asambleas municipales o distritales, se debe realizar la Asamblea Constitutiva, misma que deberá realizarse a mas tardar el  </a:t>
            </a:r>
            <a:r>
              <a:rPr lang="es-ES" b="1" dirty="0"/>
              <a:t>29 de enero de 2023</a:t>
            </a:r>
            <a:r>
              <a:rPr lang="es-ES" dirty="0"/>
              <a:t>.  </a:t>
            </a:r>
          </a:p>
        </p:txBody>
      </p:sp>
      <p:cxnSp>
        <p:nvCxnSpPr>
          <p:cNvPr id="6" name="Conector recto 5">
            <a:extLst>
              <a:ext uri="{FF2B5EF4-FFF2-40B4-BE49-F238E27FC236}">
                <a16:creationId xmlns:a16="http://schemas.microsoft.com/office/drawing/2014/main" id="{97C78BF9-609E-4975-85B5-8293D2145540}"/>
              </a:ext>
            </a:extLst>
          </p:cNvPr>
          <p:cNvCxnSpPr>
            <a:cxnSpLocks/>
          </p:cNvCxnSpPr>
          <p:nvPr/>
        </p:nvCxnSpPr>
        <p:spPr>
          <a:xfrm>
            <a:off x="2367648" y="1941611"/>
            <a:ext cx="7134447" cy="0"/>
          </a:xfrm>
          <a:prstGeom prst="line">
            <a:avLst/>
          </a:prstGeom>
          <a:ln/>
        </p:spPr>
        <p:style>
          <a:lnRef idx="1">
            <a:schemeClr val="accent1"/>
          </a:lnRef>
          <a:fillRef idx="0">
            <a:schemeClr val="accent1"/>
          </a:fillRef>
          <a:effectRef idx="0">
            <a:schemeClr val="accent1"/>
          </a:effectRef>
          <a:fontRef idx="minor">
            <a:schemeClr val="tx1"/>
          </a:fontRef>
        </p:style>
      </p:cxnSp>
      <p:sp>
        <p:nvSpPr>
          <p:cNvPr id="9" name="Marcador de contenido 2">
            <a:extLst>
              <a:ext uri="{FF2B5EF4-FFF2-40B4-BE49-F238E27FC236}">
                <a16:creationId xmlns:a16="http://schemas.microsoft.com/office/drawing/2014/main" id="{872ECC59-2122-4A24-B2D8-C9F049126B63}"/>
              </a:ext>
            </a:extLst>
          </p:cNvPr>
          <p:cNvSpPr txBox="1">
            <a:spLocks/>
          </p:cNvSpPr>
          <p:nvPr/>
        </p:nvSpPr>
        <p:spPr>
          <a:xfrm>
            <a:off x="677333" y="3166475"/>
            <a:ext cx="8824762" cy="167249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s-ES" sz="1600" dirty="0"/>
              <a:t>Presentada la solicitud, el IEE, con 5 días de anticipación, notificará a la organización la hora en la que se iniciará el registro de personas delegadas.</a:t>
            </a:r>
          </a:p>
          <a:p>
            <a:pPr algn="just"/>
            <a:r>
              <a:rPr lang="es-ES" sz="1600" dirty="0"/>
              <a:t>Si la solicitud no reúne todos los requisitos, se prevendrá por 3 días hábiles para subsanar las omisiones y para reprogramar la asamblea.</a:t>
            </a:r>
          </a:p>
          <a:p>
            <a:pPr algn="just"/>
            <a:r>
              <a:rPr lang="es-ES" sz="1600" dirty="0"/>
              <a:t>Es obligación de la organización convocar a las personas delegadas a la hora de registro. </a:t>
            </a:r>
          </a:p>
        </p:txBody>
      </p:sp>
      <p:sp>
        <p:nvSpPr>
          <p:cNvPr id="10" name="Marcador de contenido 20">
            <a:extLst>
              <a:ext uri="{FF2B5EF4-FFF2-40B4-BE49-F238E27FC236}">
                <a16:creationId xmlns:a16="http://schemas.microsoft.com/office/drawing/2014/main" id="{9C775F6D-7F03-4EA6-AFC2-8092B489A470}"/>
              </a:ext>
            </a:extLst>
          </p:cNvPr>
          <p:cNvSpPr txBox="1">
            <a:spLocks/>
          </p:cNvSpPr>
          <p:nvPr/>
        </p:nvSpPr>
        <p:spPr>
          <a:xfrm>
            <a:off x="677333" y="5029175"/>
            <a:ext cx="8824762" cy="664516"/>
          </a:xfrm>
          <a:prstGeom prst="rect">
            <a:avLst/>
          </a:prstGeom>
          <a:solidFill>
            <a:schemeClr val="accent2">
              <a:lumMod val="85000"/>
            </a:schemeClr>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s-MX" sz="1600" dirty="0"/>
              <a:t>En caso de cancelación, la organización deberá avisar al IEE con cuando menos 1 o 2 días hábiles de anticipación, según lo establecido para las asambleas municipales o distritales.</a:t>
            </a:r>
          </a:p>
        </p:txBody>
      </p:sp>
      <p:sp>
        <p:nvSpPr>
          <p:cNvPr id="11" name="Marcador de contenido 20">
            <a:extLst>
              <a:ext uri="{FF2B5EF4-FFF2-40B4-BE49-F238E27FC236}">
                <a16:creationId xmlns:a16="http://schemas.microsoft.com/office/drawing/2014/main" id="{B31BE6FD-C46B-428B-ADAD-71B5F1E54B84}"/>
              </a:ext>
            </a:extLst>
          </p:cNvPr>
          <p:cNvSpPr txBox="1">
            <a:spLocks/>
          </p:cNvSpPr>
          <p:nvPr/>
        </p:nvSpPr>
        <p:spPr>
          <a:xfrm>
            <a:off x="677333" y="5693691"/>
            <a:ext cx="8824762" cy="664516"/>
          </a:xfrm>
          <a:prstGeom prst="rect">
            <a:avLst/>
          </a:prstGeom>
          <a:solidFill>
            <a:schemeClr val="accent2">
              <a:lumMod val="85000"/>
            </a:schemeClr>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s-MX" sz="1600" dirty="0"/>
              <a:t>En caso de cambios en la fecha, hora o lugar, la organización deberá avisar al IEE con al menos 3 días hábiles de anticipación.</a:t>
            </a:r>
          </a:p>
        </p:txBody>
      </p:sp>
    </p:spTree>
    <p:extLst>
      <p:ext uri="{BB962C8B-B14F-4D97-AF65-F5344CB8AC3E}">
        <p14:creationId xmlns:p14="http://schemas.microsoft.com/office/powerpoint/2010/main" val="4111945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8C30E06-1CCD-4723-AE3C-06B3904A8EBB}"/>
              </a:ext>
            </a:extLst>
          </p:cNvPr>
          <p:cNvPicPr>
            <a:picLocks noChangeAspect="1"/>
          </p:cNvPicPr>
          <p:nvPr/>
        </p:nvPicPr>
        <p:blipFill rotWithShape="1">
          <a:blip r:embed="rId2"/>
          <a:srcRect l="70187" t="22264" r="17056" b="25121"/>
          <a:stretch/>
        </p:blipFill>
        <p:spPr>
          <a:xfrm>
            <a:off x="439464" y="732654"/>
            <a:ext cx="4704813" cy="5887886"/>
          </a:xfrm>
          <a:prstGeom prst="rect">
            <a:avLst/>
          </a:prstGeom>
        </p:spPr>
      </p:pic>
      <p:grpSp>
        <p:nvGrpSpPr>
          <p:cNvPr id="5" name="Grupo 4">
            <a:extLst>
              <a:ext uri="{FF2B5EF4-FFF2-40B4-BE49-F238E27FC236}">
                <a16:creationId xmlns:a16="http://schemas.microsoft.com/office/drawing/2014/main" id="{AF7F5ADF-AA14-4785-8BA9-CD12C97C6105}"/>
              </a:ext>
            </a:extLst>
          </p:cNvPr>
          <p:cNvGrpSpPr/>
          <p:nvPr/>
        </p:nvGrpSpPr>
        <p:grpSpPr>
          <a:xfrm>
            <a:off x="7293935" y="0"/>
            <a:ext cx="4005009" cy="6858001"/>
            <a:chOff x="7293935" y="0"/>
            <a:chExt cx="4005009" cy="6858001"/>
          </a:xfrm>
        </p:grpSpPr>
        <p:sp>
          <p:nvSpPr>
            <p:cNvPr id="4" name="Rectángulo 3">
              <a:extLst>
                <a:ext uri="{FF2B5EF4-FFF2-40B4-BE49-F238E27FC236}">
                  <a16:creationId xmlns:a16="http://schemas.microsoft.com/office/drawing/2014/main" id="{BAE75D78-27B0-4A67-B5BB-27C6A841D878}"/>
                </a:ext>
              </a:extLst>
            </p:cNvPr>
            <p:cNvSpPr/>
            <p:nvPr/>
          </p:nvSpPr>
          <p:spPr>
            <a:xfrm rot="21077321">
              <a:off x="9395976" y="128849"/>
              <a:ext cx="1902968" cy="4543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a:extLst>
                <a:ext uri="{FF2B5EF4-FFF2-40B4-BE49-F238E27FC236}">
                  <a16:creationId xmlns:a16="http://schemas.microsoft.com/office/drawing/2014/main" id="{B691E910-94A7-4B93-9283-00DBDCC45A49}"/>
                </a:ext>
              </a:extLst>
            </p:cNvPr>
            <p:cNvSpPr/>
            <p:nvPr/>
          </p:nvSpPr>
          <p:spPr>
            <a:xfrm rot="1754304">
              <a:off x="9220803" y="3897045"/>
              <a:ext cx="1902968" cy="265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8530C801-84A9-45A9-8441-36D796F2E870}"/>
                </a:ext>
              </a:extLst>
            </p:cNvPr>
            <p:cNvSpPr/>
            <p:nvPr/>
          </p:nvSpPr>
          <p:spPr>
            <a:xfrm>
              <a:off x="9062859" y="0"/>
              <a:ext cx="1902968" cy="436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a:extLst>
                <a:ext uri="{FF2B5EF4-FFF2-40B4-BE49-F238E27FC236}">
                  <a16:creationId xmlns:a16="http://schemas.microsoft.com/office/drawing/2014/main" id="{84F1726E-FC4A-4D10-8077-0C9FEAF727F6}"/>
                </a:ext>
              </a:extLst>
            </p:cNvPr>
            <p:cNvSpPr/>
            <p:nvPr/>
          </p:nvSpPr>
          <p:spPr>
            <a:xfrm>
              <a:off x="7293935" y="5879805"/>
              <a:ext cx="2931551" cy="978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 name="Título 1">
            <a:extLst>
              <a:ext uri="{FF2B5EF4-FFF2-40B4-BE49-F238E27FC236}">
                <a16:creationId xmlns:a16="http://schemas.microsoft.com/office/drawing/2014/main" id="{88DB0BE8-E359-4618-B1AD-C304BD1B9533}"/>
              </a:ext>
            </a:extLst>
          </p:cNvPr>
          <p:cNvSpPr>
            <a:spLocks noGrp="1"/>
          </p:cNvSpPr>
          <p:nvPr>
            <p:ph type="title"/>
          </p:nvPr>
        </p:nvSpPr>
        <p:spPr>
          <a:xfrm>
            <a:off x="677334" y="237460"/>
            <a:ext cx="8596668" cy="655674"/>
          </a:xfrm>
        </p:spPr>
        <p:txBody>
          <a:bodyPr>
            <a:normAutofit/>
          </a:bodyPr>
          <a:lstStyle/>
          <a:p>
            <a:r>
              <a:rPr lang="es-MX" sz="3100" dirty="0"/>
              <a:t>Solicitud de Asamblea Constitutiva</a:t>
            </a:r>
          </a:p>
        </p:txBody>
      </p:sp>
      <p:sp>
        <p:nvSpPr>
          <p:cNvPr id="21" name="CuadroTexto 20">
            <a:extLst>
              <a:ext uri="{FF2B5EF4-FFF2-40B4-BE49-F238E27FC236}">
                <a16:creationId xmlns:a16="http://schemas.microsoft.com/office/drawing/2014/main" id="{E6EB364E-0A78-4D9A-A100-58543E861B79}"/>
              </a:ext>
            </a:extLst>
          </p:cNvPr>
          <p:cNvSpPr txBox="1"/>
          <p:nvPr/>
        </p:nvSpPr>
        <p:spPr>
          <a:xfrm>
            <a:off x="6165227" y="2402890"/>
            <a:ext cx="4800600" cy="338554"/>
          </a:xfrm>
          <a:prstGeom prst="rect">
            <a:avLst/>
          </a:prstGeom>
          <a:noFill/>
        </p:spPr>
        <p:txBody>
          <a:bodyPr wrap="square" rtlCol="0">
            <a:spAutoFit/>
          </a:bodyPr>
          <a:lstStyle/>
          <a:p>
            <a:r>
              <a:rPr lang="es-MX" sz="1600" dirty="0"/>
              <a:t>Nombre y cargo del representante legal.</a:t>
            </a:r>
          </a:p>
        </p:txBody>
      </p:sp>
      <p:cxnSp>
        <p:nvCxnSpPr>
          <p:cNvPr id="22" name="Conector recto de flecha 21">
            <a:extLst>
              <a:ext uri="{FF2B5EF4-FFF2-40B4-BE49-F238E27FC236}">
                <a16:creationId xmlns:a16="http://schemas.microsoft.com/office/drawing/2014/main" id="{2744E349-3447-4F5F-A1AC-4AA5CF3AB74F}"/>
              </a:ext>
            </a:extLst>
          </p:cNvPr>
          <p:cNvCxnSpPr>
            <a:cxnSpLocks/>
            <a:endCxn id="21" idx="1"/>
          </p:cNvCxnSpPr>
          <p:nvPr/>
        </p:nvCxnSpPr>
        <p:spPr>
          <a:xfrm>
            <a:off x="4922874" y="2572167"/>
            <a:ext cx="1242353"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1" name="CuadroTexto 30">
            <a:extLst>
              <a:ext uri="{FF2B5EF4-FFF2-40B4-BE49-F238E27FC236}">
                <a16:creationId xmlns:a16="http://schemas.microsoft.com/office/drawing/2014/main" id="{988F42DB-A9E5-442B-A25C-721B8663F5BF}"/>
              </a:ext>
            </a:extLst>
          </p:cNvPr>
          <p:cNvSpPr txBox="1"/>
          <p:nvPr/>
        </p:nvSpPr>
        <p:spPr>
          <a:xfrm>
            <a:off x="6165227" y="3497885"/>
            <a:ext cx="4800600" cy="338554"/>
          </a:xfrm>
          <a:prstGeom prst="rect">
            <a:avLst/>
          </a:prstGeom>
          <a:noFill/>
        </p:spPr>
        <p:txBody>
          <a:bodyPr wrap="square" rtlCol="0">
            <a:spAutoFit/>
          </a:bodyPr>
          <a:lstStyle/>
          <a:p>
            <a:r>
              <a:rPr lang="es-MX" sz="1600" dirty="0"/>
              <a:t>Denominación de la Asociación Civil.</a:t>
            </a:r>
          </a:p>
        </p:txBody>
      </p:sp>
      <p:cxnSp>
        <p:nvCxnSpPr>
          <p:cNvPr id="32" name="Conector recto de flecha 31">
            <a:extLst>
              <a:ext uri="{FF2B5EF4-FFF2-40B4-BE49-F238E27FC236}">
                <a16:creationId xmlns:a16="http://schemas.microsoft.com/office/drawing/2014/main" id="{9E477608-554E-4816-B24D-510B5F659EAF}"/>
              </a:ext>
            </a:extLst>
          </p:cNvPr>
          <p:cNvCxnSpPr>
            <a:cxnSpLocks/>
            <a:endCxn id="31" idx="1"/>
          </p:cNvCxnSpPr>
          <p:nvPr/>
        </p:nvCxnSpPr>
        <p:spPr>
          <a:xfrm>
            <a:off x="4922874" y="3667162"/>
            <a:ext cx="1242353"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7" name="CuadroTexto 36">
            <a:extLst>
              <a:ext uri="{FF2B5EF4-FFF2-40B4-BE49-F238E27FC236}">
                <a16:creationId xmlns:a16="http://schemas.microsoft.com/office/drawing/2014/main" id="{7A851812-2048-45B5-A37D-334739A5F44C}"/>
              </a:ext>
            </a:extLst>
          </p:cNvPr>
          <p:cNvSpPr txBox="1"/>
          <p:nvPr/>
        </p:nvSpPr>
        <p:spPr>
          <a:xfrm>
            <a:off x="6165226" y="3889265"/>
            <a:ext cx="5041489" cy="338554"/>
          </a:xfrm>
          <a:prstGeom prst="rect">
            <a:avLst/>
          </a:prstGeom>
          <a:noFill/>
        </p:spPr>
        <p:txBody>
          <a:bodyPr wrap="square" rtlCol="0">
            <a:spAutoFit/>
          </a:bodyPr>
          <a:lstStyle/>
          <a:p>
            <a:r>
              <a:rPr lang="es-MX" sz="1600" dirty="0"/>
              <a:t>Fecha y hora de la asamblea a realizarse.</a:t>
            </a:r>
          </a:p>
        </p:txBody>
      </p:sp>
      <p:cxnSp>
        <p:nvCxnSpPr>
          <p:cNvPr id="38" name="Conector recto de flecha 37">
            <a:extLst>
              <a:ext uri="{FF2B5EF4-FFF2-40B4-BE49-F238E27FC236}">
                <a16:creationId xmlns:a16="http://schemas.microsoft.com/office/drawing/2014/main" id="{800905DF-8C34-482E-85F2-95B3D2AD7282}"/>
              </a:ext>
            </a:extLst>
          </p:cNvPr>
          <p:cNvCxnSpPr>
            <a:cxnSpLocks/>
            <a:endCxn id="37" idx="1"/>
          </p:cNvCxnSpPr>
          <p:nvPr/>
        </p:nvCxnSpPr>
        <p:spPr>
          <a:xfrm>
            <a:off x="4922874" y="4058542"/>
            <a:ext cx="1242352"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9" name="CuadroTexto 38">
            <a:extLst>
              <a:ext uri="{FF2B5EF4-FFF2-40B4-BE49-F238E27FC236}">
                <a16:creationId xmlns:a16="http://schemas.microsoft.com/office/drawing/2014/main" id="{73EB0433-4AEF-4087-B6BB-52674B671CA6}"/>
              </a:ext>
            </a:extLst>
          </p:cNvPr>
          <p:cNvSpPr txBox="1"/>
          <p:nvPr/>
        </p:nvSpPr>
        <p:spPr>
          <a:xfrm>
            <a:off x="6173036" y="4212048"/>
            <a:ext cx="5041489" cy="584775"/>
          </a:xfrm>
          <a:prstGeom prst="rect">
            <a:avLst/>
          </a:prstGeom>
          <a:noFill/>
        </p:spPr>
        <p:txBody>
          <a:bodyPr wrap="square" rtlCol="0">
            <a:spAutoFit/>
          </a:bodyPr>
          <a:lstStyle/>
          <a:p>
            <a:r>
              <a:rPr lang="es-MX" sz="1600" dirty="0"/>
              <a:t>Domicilio en donde se realizará la asamblea, estableciendo de ser posible indicaciones. </a:t>
            </a:r>
          </a:p>
        </p:txBody>
      </p:sp>
      <p:cxnSp>
        <p:nvCxnSpPr>
          <p:cNvPr id="40" name="Conector recto de flecha 39">
            <a:extLst>
              <a:ext uri="{FF2B5EF4-FFF2-40B4-BE49-F238E27FC236}">
                <a16:creationId xmlns:a16="http://schemas.microsoft.com/office/drawing/2014/main" id="{E9902C1E-F852-42F9-8D74-2F7AF51CC66F}"/>
              </a:ext>
            </a:extLst>
          </p:cNvPr>
          <p:cNvCxnSpPr>
            <a:cxnSpLocks/>
            <a:endCxn id="39" idx="1"/>
          </p:cNvCxnSpPr>
          <p:nvPr/>
        </p:nvCxnSpPr>
        <p:spPr>
          <a:xfrm>
            <a:off x="4930684" y="4504436"/>
            <a:ext cx="1242352"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2" name="CuadroTexto 41">
            <a:extLst>
              <a:ext uri="{FF2B5EF4-FFF2-40B4-BE49-F238E27FC236}">
                <a16:creationId xmlns:a16="http://schemas.microsoft.com/office/drawing/2014/main" id="{10A140B3-3C1D-48AA-A9EB-85052A5D5B60}"/>
              </a:ext>
            </a:extLst>
          </p:cNvPr>
          <p:cNvSpPr txBox="1"/>
          <p:nvPr/>
        </p:nvSpPr>
        <p:spPr>
          <a:xfrm>
            <a:off x="6173036" y="5253429"/>
            <a:ext cx="4371639" cy="584775"/>
          </a:xfrm>
          <a:prstGeom prst="rect">
            <a:avLst/>
          </a:prstGeom>
          <a:noFill/>
        </p:spPr>
        <p:txBody>
          <a:bodyPr wrap="square" rtlCol="0">
            <a:spAutoFit/>
          </a:bodyPr>
          <a:lstStyle/>
          <a:p>
            <a:r>
              <a:rPr lang="es-MX" sz="1600" dirty="0"/>
              <a:t>Orden del día bajo el cual se desarrollará la asamblea correspondiente</a:t>
            </a:r>
          </a:p>
        </p:txBody>
      </p:sp>
      <p:cxnSp>
        <p:nvCxnSpPr>
          <p:cNvPr id="43" name="Conector recto de flecha 42">
            <a:extLst>
              <a:ext uri="{FF2B5EF4-FFF2-40B4-BE49-F238E27FC236}">
                <a16:creationId xmlns:a16="http://schemas.microsoft.com/office/drawing/2014/main" id="{CC850CF7-7B56-4063-9CE0-B4244BAF319E}"/>
              </a:ext>
            </a:extLst>
          </p:cNvPr>
          <p:cNvCxnSpPr>
            <a:cxnSpLocks/>
            <a:endCxn id="42" idx="1"/>
          </p:cNvCxnSpPr>
          <p:nvPr/>
        </p:nvCxnSpPr>
        <p:spPr>
          <a:xfrm>
            <a:off x="4930684" y="5545817"/>
            <a:ext cx="1242352"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260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AF7F5ADF-AA14-4785-8BA9-CD12C97C6105}"/>
              </a:ext>
            </a:extLst>
          </p:cNvPr>
          <p:cNvGrpSpPr/>
          <p:nvPr/>
        </p:nvGrpSpPr>
        <p:grpSpPr>
          <a:xfrm>
            <a:off x="7293935" y="0"/>
            <a:ext cx="4005009" cy="6858001"/>
            <a:chOff x="7293935" y="0"/>
            <a:chExt cx="4005009" cy="6858001"/>
          </a:xfrm>
        </p:grpSpPr>
        <p:sp>
          <p:nvSpPr>
            <p:cNvPr id="4" name="Rectángulo 3">
              <a:extLst>
                <a:ext uri="{FF2B5EF4-FFF2-40B4-BE49-F238E27FC236}">
                  <a16:creationId xmlns:a16="http://schemas.microsoft.com/office/drawing/2014/main" id="{BAE75D78-27B0-4A67-B5BB-27C6A841D878}"/>
                </a:ext>
              </a:extLst>
            </p:cNvPr>
            <p:cNvSpPr/>
            <p:nvPr/>
          </p:nvSpPr>
          <p:spPr>
            <a:xfrm rot="21077321">
              <a:off x="9395976" y="128849"/>
              <a:ext cx="1902968" cy="4543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a:extLst>
                <a:ext uri="{FF2B5EF4-FFF2-40B4-BE49-F238E27FC236}">
                  <a16:creationId xmlns:a16="http://schemas.microsoft.com/office/drawing/2014/main" id="{B691E910-94A7-4B93-9283-00DBDCC45A49}"/>
                </a:ext>
              </a:extLst>
            </p:cNvPr>
            <p:cNvSpPr/>
            <p:nvPr/>
          </p:nvSpPr>
          <p:spPr>
            <a:xfrm rot="1754304">
              <a:off x="9220803" y="3897045"/>
              <a:ext cx="1902968" cy="265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8530C801-84A9-45A9-8441-36D796F2E870}"/>
                </a:ext>
              </a:extLst>
            </p:cNvPr>
            <p:cNvSpPr/>
            <p:nvPr/>
          </p:nvSpPr>
          <p:spPr>
            <a:xfrm>
              <a:off x="9062859" y="0"/>
              <a:ext cx="1902968" cy="436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a:extLst>
                <a:ext uri="{FF2B5EF4-FFF2-40B4-BE49-F238E27FC236}">
                  <a16:creationId xmlns:a16="http://schemas.microsoft.com/office/drawing/2014/main" id="{84F1726E-FC4A-4D10-8077-0C9FEAF727F6}"/>
                </a:ext>
              </a:extLst>
            </p:cNvPr>
            <p:cNvSpPr/>
            <p:nvPr/>
          </p:nvSpPr>
          <p:spPr>
            <a:xfrm>
              <a:off x="7293935" y="5879805"/>
              <a:ext cx="2931551" cy="978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 name="Título 1">
            <a:extLst>
              <a:ext uri="{FF2B5EF4-FFF2-40B4-BE49-F238E27FC236}">
                <a16:creationId xmlns:a16="http://schemas.microsoft.com/office/drawing/2014/main" id="{88DB0BE8-E359-4618-B1AD-C304BD1B9533}"/>
              </a:ext>
            </a:extLst>
          </p:cNvPr>
          <p:cNvSpPr>
            <a:spLocks noGrp="1"/>
          </p:cNvSpPr>
          <p:nvPr>
            <p:ph type="title"/>
          </p:nvPr>
        </p:nvSpPr>
        <p:spPr>
          <a:xfrm>
            <a:off x="677334" y="237460"/>
            <a:ext cx="8596668" cy="655674"/>
          </a:xfrm>
        </p:spPr>
        <p:txBody>
          <a:bodyPr>
            <a:normAutofit/>
          </a:bodyPr>
          <a:lstStyle/>
          <a:p>
            <a:r>
              <a:rPr lang="es-MX" sz="3100" dirty="0"/>
              <a:t>Solicitud de Asamblea</a:t>
            </a:r>
          </a:p>
        </p:txBody>
      </p:sp>
      <p:sp>
        <p:nvSpPr>
          <p:cNvPr id="25" name="CuadroTexto 24">
            <a:extLst>
              <a:ext uri="{FF2B5EF4-FFF2-40B4-BE49-F238E27FC236}">
                <a16:creationId xmlns:a16="http://schemas.microsoft.com/office/drawing/2014/main" id="{D06AF400-06AB-448B-A93C-932BC9C15EAE}"/>
              </a:ext>
            </a:extLst>
          </p:cNvPr>
          <p:cNvSpPr txBox="1"/>
          <p:nvPr/>
        </p:nvSpPr>
        <p:spPr>
          <a:xfrm>
            <a:off x="6165227" y="4232764"/>
            <a:ext cx="4988326" cy="338554"/>
          </a:xfrm>
          <a:prstGeom prst="rect">
            <a:avLst/>
          </a:prstGeom>
          <a:noFill/>
        </p:spPr>
        <p:txBody>
          <a:bodyPr wrap="square" rtlCol="0">
            <a:spAutoFit/>
          </a:bodyPr>
          <a:lstStyle/>
          <a:p>
            <a:r>
              <a:rPr lang="es-MX" sz="1600" dirty="0"/>
              <a:t>Nombre y firma autógrafa del representante legal.</a:t>
            </a:r>
          </a:p>
        </p:txBody>
      </p:sp>
      <p:pic>
        <p:nvPicPr>
          <p:cNvPr id="14" name="Imagen 13">
            <a:extLst>
              <a:ext uri="{FF2B5EF4-FFF2-40B4-BE49-F238E27FC236}">
                <a16:creationId xmlns:a16="http://schemas.microsoft.com/office/drawing/2014/main" id="{883C007E-B9D1-4594-AF95-34BB2B44CDAD}"/>
              </a:ext>
            </a:extLst>
          </p:cNvPr>
          <p:cNvPicPr>
            <a:picLocks noChangeAspect="1"/>
          </p:cNvPicPr>
          <p:nvPr/>
        </p:nvPicPr>
        <p:blipFill rotWithShape="1">
          <a:blip r:embed="rId2"/>
          <a:srcRect l="70352" t="23811" r="17176" b="52085"/>
          <a:stretch/>
        </p:blipFill>
        <p:spPr>
          <a:xfrm>
            <a:off x="262012" y="1643117"/>
            <a:ext cx="5534242" cy="3245646"/>
          </a:xfrm>
          <a:prstGeom prst="rect">
            <a:avLst/>
          </a:prstGeom>
        </p:spPr>
      </p:pic>
      <p:sp>
        <p:nvSpPr>
          <p:cNvPr id="28" name="CuadroTexto 27">
            <a:extLst>
              <a:ext uri="{FF2B5EF4-FFF2-40B4-BE49-F238E27FC236}">
                <a16:creationId xmlns:a16="http://schemas.microsoft.com/office/drawing/2014/main" id="{4E42B543-80DB-4B46-9471-970865ABC502}"/>
              </a:ext>
            </a:extLst>
          </p:cNvPr>
          <p:cNvSpPr txBox="1"/>
          <p:nvPr/>
        </p:nvSpPr>
        <p:spPr>
          <a:xfrm>
            <a:off x="6165227" y="2577063"/>
            <a:ext cx="4988326" cy="830997"/>
          </a:xfrm>
          <a:prstGeom prst="rect">
            <a:avLst/>
          </a:prstGeom>
          <a:noFill/>
        </p:spPr>
        <p:txBody>
          <a:bodyPr wrap="square" rtlCol="0">
            <a:spAutoFit/>
          </a:bodyPr>
          <a:lstStyle/>
          <a:p>
            <a:pPr algn="just"/>
            <a:r>
              <a:rPr lang="es-MX" sz="1600" dirty="0"/>
              <a:t>La solicitud de la asamblea deberá contener anexo un mapa o croquis del lugar, de preferencia georreferenciado.</a:t>
            </a:r>
          </a:p>
        </p:txBody>
      </p:sp>
      <p:cxnSp>
        <p:nvCxnSpPr>
          <p:cNvPr id="26" name="Conector recto de flecha 25">
            <a:extLst>
              <a:ext uri="{FF2B5EF4-FFF2-40B4-BE49-F238E27FC236}">
                <a16:creationId xmlns:a16="http://schemas.microsoft.com/office/drawing/2014/main" id="{EB78554E-742D-481E-989F-50A44FA92593}"/>
              </a:ext>
            </a:extLst>
          </p:cNvPr>
          <p:cNvCxnSpPr>
            <a:cxnSpLocks/>
            <a:endCxn id="25" idx="1"/>
          </p:cNvCxnSpPr>
          <p:nvPr/>
        </p:nvCxnSpPr>
        <p:spPr>
          <a:xfrm>
            <a:off x="4922874" y="4402041"/>
            <a:ext cx="1242353"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388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AF7F5ADF-AA14-4785-8BA9-CD12C97C6105}"/>
              </a:ext>
            </a:extLst>
          </p:cNvPr>
          <p:cNvGrpSpPr/>
          <p:nvPr/>
        </p:nvGrpSpPr>
        <p:grpSpPr>
          <a:xfrm>
            <a:off x="7293935" y="0"/>
            <a:ext cx="4005009" cy="6858001"/>
            <a:chOff x="7293935" y="0"/>
            <a:chExt cx="4005009" cy="6858001"/>
          </a:xfrm>
        </p:grpSpPr>
        <p:sp>
          <p:nvSpPr>
            <p:cNvPr id="4" name="Rectángulo 3">
              <a:extLst>
                <a:ext uri="{FF2B5EF4-FFF2-40B4-BE49-F238E27FC236}">
                  <a16:creationId xmlns:a16="http://schemas.microsoft.com/office/drawing/2014/main" id="{BAE75D78-27B0-4A67-B5BB-27C6A841D878}"/>
                </a:ext>
              </a:extLst>
            </p:cNvPr>
            <p:cNvSpPr/>
            <p:nvPr/>
          </p:nvSpPr>
          <p:spPr>
            <a:xfrm rot="21077321">
              <a:off x="9395976" y="128849"/>
              <a:ext cx="1902968" cy="4543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a:extLst>
                <a:ext uri="{FF2B5EF4-FFF2-40B4-BE49-F238E27FC236}">
                  <a16:creationId xmlns:a16="http://schemas.microsoft.com/office/drawing/2014/main" id="{B691E910-94A7-4B93-9283-00DBDCC45A49}"/>
                </a:ext>
              </a:extLst>
            </p:cNvPr>
            <p:cNvSpPr/>
            <p:nvPr/>
          </p:nvSpPr>
          <p:spPr>
            <a:xfrm rot="1754304">
              <a:off x="9249770" y="3785990"/>
              <a:ext cx="1902968" cy="2772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8530C801-84A9-45A9-8441-36D796F2E870}"/>
                </a:ext>
              </a:extLst>
            </p:cNvPr>
            <p:cNvSpPr/>
            <p:nvPr/>
          </p:nvSpPr>
          <p:spPr>
            <a:xfrm>
              <a:off x="9062859" y="0"/>
              <a:ext cx="1902968" cy="436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a:extLst>
                <a:ext uri="{FF2B5EF4-FFF2-40B4-BE49-F238E27FC236}">
                  <a16:creationId xmlns:a16="http://schemas.microsoft.com/office/drawing/2014/main" id="{84F1726E-FC4A-4D10-8077-0C9FEAF727F6}"/>
                </a:ext>
              </a:extLst>
            </p:cNvPr>
            <p:cNvSpPr/>
            <p:nvPr/>
          </p:nvSpPr>
          <p:spPr>
            <a:xfrm>
              <a:off x="7293935" y="5879805"/>
              <a:ext cx="2931551" cy="978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 name="Título 1">
            <a:extLst>
              <a:ext uri="{FF2B5EF4-FFF2-40B4-BE49-F238E27FC236}">
                <a16:creationId xmlns:a16="http://schemas.microsoft.com/office/drawing/2014/main" id="{88DB0BE8-E359-4618-B1AD-C304BD1B9533}"/>
              </a:ext>
            </a:extLst>
          </p:cNvPr>
          <p:cNvSpPr>
            <a:spLocks noGrp="1"/>
          </p:cNvSpPr>
          <p:nvPr>
            <p:ph type="title"/>
          </p:nvPr>
        </p:nvSpPr>
        <p:spPr>
          <a:xfrm>
            <a:off x="677334" y="237460"/>
            <a:ext cx="8596668" cy="655674"/>
          </a:xfrm>
        </p:spPr>
        <p:txBody>
          <a:bodyPr>
            <a:normAutofit/>
          </a:bodyPr>
          <a:lstStyle/>
          <a:p>
            <a:r>
              <a:rPr lang="es-MX" sz="3100" dirty="0"/>
              <a:t>Desarrollo de la Asamblea Constitutiva</a:t>
            </a:r>
          </a:p>
        </p:txBody>
      </p:sp>
      <p:sp>
        <p:nvSpPr>
          <p:cNvPr id="25" name="Rectángulo 24">
            <a:extLst>
              <a:ext uri="{FF2B5EF4-FFF2-40B4-BE49-F238E27FC236}">
                <a16:creationId xmlns:a16="http://schemas.microsoft.com/office/drawing/2014/main" id="{7E50E73A-9148-4ECA-8ADE-437D16EA0634}"/>
              </a:ext>
            </a:extLst>
          </p:cNvPr>
          <p:cNvSpPr/>
          <p:nvPr/>
        </p:nvSpPr>
        <p:spPr>
          <a:xfrm>
            <a:off x="112582" y="893135"/>
            <a:ext cx="11886085" cy="13137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1000"/>
              </a:spcBef>
              <a:buClr>
                <a:schemeClr val="accent1"/>
              </a:buClr>
              <a:buSzPct val="80000"/>
            </a:pPr>
            <a:endParaRPr lang="es-MX" sz="20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lgn="ctr"/>
            <a:endParaRPr lang="es-MX" sz="1600" dirty="0">
              <a:solidFill>
                <a:schemeClr val="bg1">
                  <a:lumMod val="50000"/>
                </a:schemeClr>
              </a:solidFill>
            </a:endParaRPr>
          </a:p>
        </p:txBody>
      </p:sp>
      <p:pic>
        <p:nvPicPr>
          <p:cNvPr id="8" name="Imagen 7">
            <a:extLst>
              <a:ext uri="{FF2B5EF4-FFF2-40B4-BE49-F238E27FC236}">
                <a16:creationId xmlns:a16="http://schemas.microsoft.com/office/drawing/2014/main" id="{18E50B2D-A044-444E-9017-828EEE351DC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72375" y1="32875" x2="72375" y2="32875"/>
                        <a14:foregroundMark x1="52625" y1="36000" x2="52625" y2="36000"/>
                        <a14:foregroundMark x1="51375" y1="39250" x2="51375" y2="39250"/>
                        <a14:foregroundMark x1="54625" y1="45750" x2="54625" y2="45750"/>
                        <a14:foregroundMark x1="45750" y1="48375" x2="45750" y2="48375"/>
                        <a14:foregroundMark x1="43000" y1="52875" x2="43000" y2="52875"/>
                        <a14:foregroundMark x1="25750" y1="52750" x2="25750" y2="52750"/>
                        <a14:foregroundMark x1="26125" y1="57375" x2="26125" y2="57375"/>
                        <a14:foregroundMark x1="54250" y1="52750" x2="54250" y2="52750"/>
                        <a14:foregroundMark x1="35125" y1="47875" x2="35125" y2="47875"/>
                        <a14:foregroundMark x1="30875" y1="47875" x2="30875" y2="47875"/>
                        <a14:foregroundMark x1="38625" y1="58125" x2="38625" y2="58125"/>
                        <a14:foregroundMark x1="40500" y1="61875" x2="40500" y2="61875"/>
                        <a14:foregroundMark x1="40375" y1="70250" x2="40375" y2="70250"/>
                        <a14:foregroundMark x1="41000" y1="72875" x2="41000" y2="72875"/>
                        <a14:backgroundMark x1="70750" y1="32875" x2="70750" y2="32875"/>
                        <a14:backgroundMark x1="71250" y1="41875" x2="71250" y2="41875"/>
                        <a14:backgroundMark x1="73875" y1="42000" x2="73625" y2="49875"/>
                        <a14:backgroundMark x1="70250" y1="45000" x2="71250" y2="55000"/>
                        <a14:backgroundMark x1="71625" y1="36625" x2="72625" y2="31375"/>
                      </a14:backgroundRemoval>
                    </a14:imgEffect>
                  </a14:imgLayer>
                </a14:imgProps>
              </a:ext>
            </a:extLst>
          </a:blip>
          <a:srcRect l="20397" t="27229" r="30253" b="31070"/>
          <a:stretch/>
        </p:blipFill>
        <p:spPr>
          <a:xfrm>
            <a:off x="9353484" y="893134"/>
            <a:ext cx="1310796" cy="1291044"/>
          </a:xfrm>
          <a:prstGeom prst="rect">
            <a:avLst/>
          </a:prstGeom>
        </p:spPr>
      </p:pic>
      <p:pic>
        <p:nvPicPr>
          <p:cNvPr id="17" name="Imagen 16">
            <a:extLst>
              <a:ext uri="{FF2B5EF4-FFF2-40B4-BE49-F238E27FC236}">
                <a16:creationId xmlns:a16="http://schemas.microsoft.com/office/drawing/2014/main" id="{D582E3A3-6E5E-4B8F-AF73-613F6A13A2BF}"/>
              </a:ext>
            </a:extLst>
          </p:cNvPr>
          <p:cNvPicPr>
            <a:picLocks noChangeAspect="1"/>
          </p:cNvPicPr>
          <p:nvPr/>
        </p:nvPicPr>
        <p:blipFill rotWithShape="1">
          <a:blip r:embed="rId4"/>
          <a:srcRect l="14551" t="-5483" r="18807" b="27683"/>
          <a:stretch/>
        </p:blipFill>
        <p:spPr>
          <a:xfrm>
            <a:off x="10044111" y="1382547"/>
            <a:ext cx="183790" cy="152494"/>
          </a:xfrm>
          <a:prstGeom prst="rect">
            <a:avLst/>
          </a:prstGeom>
        </p:spPr>
      </p:pic>
      <p:pic>
        <p:nvPicPr>
          <p:cNvPr id="26" name="Imagen 25">
            <a:extLst>
              <a:ext uri="{FF2B5EF4-FFF2-40B4-BE49-F238E27FC236}">
                <a16:creationId xmlns:a16="http://schemas.microsoft.com/office/drawing/2014/main" id="{F3CBA043-C0E9-4525-9B60-AA8E68A212D8}"/>
              </a:ext>
            </a:extLst>
          </p:cNvPr>
          <p:cNvPicPr>
            <a:picLocks noChangeAspect="1"/>
          </p:cNvPicPr>
          <p:nvPr/>
        </p:nvPicPr>
        <p:blipFill>
          <a:blip r:embed="rId5"/>
          <a:stretch>
            <a:fillRect/>
          </a:stretch>
        </p:blipFill>
        <p:spPr>
          <a:xfrm>
            <a:off x="10157689" y="1015121"/>
            <a:ext cx="1175186" cy="1175186"/>
          </a:xfrm>
          <a:prstGeom prst="rect">
            <a:avLst/>
          </a:prstGeom>
        </p:spPr>
      </p:pic>
      <p:pic>
        <p:nvPicPr>
          <p:cNvPr id="28" name="Imagen 27">
            <a:extLst>
              <a:ext uri="{FF2B5EF4-FFF2-40B4-BE49-F238E27FC236}">
                <a16:creationId xmlns:a16="http://schemas.microsoft.com/office/drawing/2014/main" id="{64D39FC5-3C6A-4896-A8B4-B1DBDA16D38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244" t="27859" r="58133" b="14358"/>
          <a:stretch/>
        </p:blipFill>
        <p:spPr>
          <a:xfrm>
            <a:off x="10407847" y="1545628"/>
            <a:ext cx="297601" cy="194162"/>
          </a:xfrm>
          <a:prstGeom prst="rect">
            <a:avLst/>
          </a:prstGeom>
        </p:spPr>
      </p:pic>
      <p:sp>
        <p:nvSpPr>
          <p:cNvPr id="34" name="Marcador de contenido 20">
            <a:extLst>
              <a:ext uri="{FF2B5EF4-FFF2-40B4-BE49-F238E27FC236}">
                <a16:creationId xmlns:a16="http://schemas.microsoft.com/office/drawing/2014/main" id="{7199B150-1B2D-458D-AD45-06A3553458E0}"/>
              </a:ext>
            </a:extLst>
          </p:cNvPr>
          <p:cNvSpPr txBox="1">
            <a:spLocks/>
          </p:cNvSpPr>
          <p:nvPr/>
        </p:nvSpPr>
        <p:spPr>
          <a:xfrm>
            <a:off x="112580" y="3899766"/>
            <a:ext cx="11886086" cy="1313706"/>
          </a:xfrm>
          <a:prstGeom prst="rect">
            <a:avLst/>
          </a:prstGeom>
          <a:solidFill>
            <a:schemeClr val="accent2">
              <a:lumMod val="85000"/>
            </a:schemeClr>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MX" sz="1550" dirty="0"/>
              <a:t>Si a la hora de inicio marcada para el inicio de la Asamblea aún hay personas delegadas en la fila de registro, y no se cuenta con cuórum, el registro continuará hasta que no exista fila.</a:t>
            </a:r>
          </a:p>
          <a:p>
            <a:r>
              <a:rPr lang="es-MX" sz="1550" dirty="0"/>
              <a:t>Si a la hora de inicio de la Asamblea no se ha reunido cuórum y no hay personas delegadas esperando el registro, iniciará un periodo de tolerancia de  </a:t>
            </a:r>
            <a:r>
              <a:rPr lang="es-MX" sz="1600" b="1" dirty="0"/>
              <a:t>60 minutos</a:t>
            </a:r>
            <a:r>
              <a:rPr lang="es-MX" sz="1600" dirty="0"/>
              <a:t>.</a:t>
            </a:r>
          </a:p>
          <a:p>
            <a:pPr marL="0" indent="0">
              <a:buFont typeface="Wingdings 3" charset="2"/>
              <a:buNone/>
            </a:pPr>
            <a:endParaRPr lang="es-MX" sz="1600" dirty="0"/>
          </a:p>
        </p:txBody>
      </p:sp>
      <p:sp>
        <p:nvSpPr>
          <p:cNvPr id="18" name="Rectángulo 17">
            <a:extLst>
              <a:ext uri="{FF2B5EF4-FFF2-40B4-BE49-F238E27FC236}">
                <a16:creationId xmlns:a16="http://schemas.microsoft.com/office/drawing/2014/main" id="{E76DF22F-4EC9-4A4A-BADB-E215A14D20BB}"/>
              </a:ext>
            </a:extLst>
          </p:cNvPr>
          <p:cNvSpPr/>
          <p:nvPr/>
        </p:nvSpPr>
        <p:spPr>
          <a:xfrm>
            <a:off x="226161" y="1258255"/>
            <a:ext cx="8723120" cy="847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mj-lt"/>
              <a:buAutoNum type="arabicPeriod"/>
            </a:pPr>
            <a:r>
              <a:rPr lang="es-MX" sz="1400" dirty="0">
                <a:solidFill>
                  <a:schemeClr val="tx1">
                    <a:lumMod val="75000"/>
                    <a:lumOff val="25000"/>
                  </a:schemeClr>
                </a:solidFill>
              </a:rPr>
              <a:t>Una vez que el IEE haya notificado la hora de inicio de registro, es obligación de los delegados y delegadas –propietarios y suplentes- presentarse a la hora indicada e identificarse con su CPV ante los funcionarios del IEE que estén presentes. </a:t>
            </a:r>
          </a:p>
        </p:txBody>
      </p:sp>
      <p:sp>
        <p:nvSpPr>
          <p:cNvPr id="63" name="Rectángulo 62">
            <a:extLst>
              <a:ext uri="{FF2B5EF4-FFF2-40B4-BE49-F238E27FC236}">
                <a16:creationId xmlns:a16="http://schemas.microsoft.com/office/drawing/2014/main" id="{ADEBC1C4-59E7-46ED-BE94-97772612C7D0}"/>
              </a:ext>
            </a:extLst>
          </p:cNvPr>
          <p:cNvSpPr/>
          <p:nvPr/>
        </p:nvSpPr>
        <p:spPr>
          <a:xfrm>
            <a:off x="2796641" y="4751874"/>
            <a:ext cx="1215319" cy="34505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a:extLst>
              <a:ext uri="{FF2B5EF4-FFF2-40B4-BE49-F238E27FC236}">
                <a16:creationId xmlns:a16="http://schemas.microsoft.com/office/drawing/2014/main" id="{C4AAD998-FE37-48E5-97F9-43E92D56C6BA}"/>
              </a:ext>
            </a:extLst>
          </p:cNvPr>
          <p:cNvSpPr/>
          <p:nvPr/>
        </p:nvSpPr>
        <p:spPr>
          <a:xfrm>
            <a:off x="112581" y="2409511"/>
            <a:ext cx="11886085" cy="13137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1000"/>
              </a:spcBef>
              <a:buClr>
                <a:schemeClr val="accent1"/>
              </a:buClr>
              <a:buSzPct val="80000"/>
            </a:pPr>
            <a:endParaRPr lang="es-MX" sz="20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lgn="ctr"/>
            <a:endParaRPr lang="es-MX" sz="1600" dirty="0">
              <a:solidFill>
                <a:schemeClr val="bg1">
                  <a:lumMod val="50000"/>
                </a:schemeClr>
              </a:solidFill>
            </a:endParaRPr>
          </a:p>
        </p:txBody>
      </p:sp>
      <p:sp>
        <p:nvSpPr>
          <p:cNvPr id="33" name="Rectángulo 32">
            <a:extLst>
              <a:ext uri="{FF2B5EF4-FFF2-40B4-BE49-F238E27FC236}">
                <a16:creationId xmlns:a16="http://schemas.microsoft.com/office/drawing/2014/main" id="{11DE5A38-FF06-417F-B6B0-F54C3917E405}"/>
              </a:ext>
            </a:extLst>
          </p:cNvPr>
          <p:cNvSpPr/>
          <p:nvPr/>
        </p:nvSpPr>
        <p:spPr>
          <a:xfrm>
            <a:off x="226161" y="2706395"/>
            <a:ext cx="8723120" cy="847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mj-lt"/>
              <a:buAutoNum type="arabicPeriod" startAt="2"/>
            </a:pPr>
            <a:r>
              <a:rPr lang="es-MX" sz="1400" dirty="0">
                <a:solidFill>
                  <a:schemeClr val="tx1">
                    <a:lumMod val="75000"/>
                    <a:lumOff val="25000"/>
                  </a:schemeClr>
                </a:solidFill>
              </a:rPr>
              <a:t>Es responsabilidad de las organizaciones que sus delegados permanezcan durante todo el desarrollo de la Asamblea Constitutiva, de lo contrario serán descontados del cuórum legal requerido para la celebración de la asamblea, así como para las votaciones y acuerdos que en ella se tomen. </a:t>
            </a:r>
          </a:p>
        </p:txBody>
      </p:sp>
      <p:sp>
        <p:nvSpPr>
          <p:cNvPr id="36" name="Rectángulo 35">
            <a:extLst>
              <a:ext uri="{FF2B5EF4-FFF2-40B4-BE49-F238E27FC236}">
                <a16:creationId xmlns:a16="http://schemas.microsoft.com/office/drawing/2014/main" id="{88D90D6F-A449-4EF8-85E4-46F0377501B5}"/>
              </a:ext>
            </a:extLst>
          </p:cNvPr>
          <p:cNvSpPr/>
          <p:nvPr/>
        </p:nvSpPr>
        <p:spPr>
          <a:xfrm>
            <a:off x="112580" y="5348109"/>
            <a:ext cx="11886085" cy="13137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1000"/>
              </a:spcBef>
              <a:buClr>
                <a:schemeClr val="accent1"/>
              </a:buClr>
              <a:buSzPct val="80000"/>
            </a:pPr>
            <a:endParaRPr lang="es-MX" sz="20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lgn="ctr"/>
            <a:endParaRPr lang="es-MX" sz="1600" dirty="0">
              <a:solidFill>
                <a:schemeClr val="bg1">
                  <a:lumMod val="50000"/>
                </a:schemeClr>
              </a:solidFill>
            </a:endParaRPr>
          </a:p>
        </p:txBody>
      </p:sp>
      <p:sp>
        <p:nvSpPr>
          <p:cNvPr id="37" name="Rectángulo 36">
            <a:extLst>
              <a:ext uri="{FF2B5EF4-FFF2-40B4-BE49-F238E27FC236}">
                <a16:creationId xmlns:a16="http://schemas.microsoft.com/office/drawing/2014/main" id="{12C8163A-BA9D-4D2E-A43A-59293EDDCDAE}"/>
              </a:ext>
            </a:extLst>
          </p:cNvPr>
          <p:cNvSpPr/>
          <p:nvPr/>
        </p:nvSpPr>
        <p:spPr>
          <a:xfrm>
            <a:off x="222828" y="5631377"/>
            <a:ext cx="8723120" cy="847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mj-lt"/>
              <a:buAutoNum type="arabicPeriod" startAt="3"/>
            </a:pPr>
            <a:r>
              <a:rPr lang="es-MX" sz="1400" dirty="0">
                <a:solidFill>
                  <a:schemeClr val="tx1">
                    <a:lumMod val="75000"/>
                    <a:lumOff val="25000"/>
                  </a:schemeClr>
                </a:solidFill>
              </a:rPr>
              <a:t>En el plazo de 10 días hábiles, el Instituto Estatal Electoral certificará los hechos, actos y documentos que tengan lugar en la Asamblea Constitutiva haciéndolo constar en el acta correspondiente; de la cual se entregará una copia certificada a la organización.</a:t>
            </a:r>
          </a:p>
        </p:txBody>
      </p:sp>
      <p:pic>
        <p:nvPicPr>
          <p:cNvPr id="3" name="Imagen 2">
            <a:extLst>
              <a:ext uri="{FF2B5EF4-FFF2-40B4-BE49-F238E27FC236}">
                <a16:creationId xmlns:a16="http://schemas.microsoft.com/office/drawing/2014/main" id="{BAE82934-D84E-4BAD-A17D-9B712A395E1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6019" b="66667" l="23100" r="77200">
                        <a14:foregroundMark x1="49800" y1="21204" x2="49800" y2="21204"/>
                        <a14:foregroundMark x1="45600" y1="27315" x2="57000" y2="27593"/>
                        <a14:foregroundMark x1="32700" y1="56389" x2="32700" y2="56389"/>
                        <a14:foregroundMark x1="50900" y1="56944" x2="50900" y2="56944"/>
                        <a14:foregroundMark x1="67900" y1="56389" x2="67900" y2="56389"/>
                        <a14:foregroundMark x1="27700" y1="63704" x2="39600" y2="63611"/>
                        <a14:foregroundMark x1="46100" y1="63889" x2="54000" y2="63889"/>
                        <a14:foregroundMark x1="62300" y1="63889" x2="73600" y2="63704"/>
                      </a14:backgroundRemoval>
                    </a14:imgEffect>
                    <a14:imgEffect>
                      <a14:saturation sat="0"/>
                    </a14:imgEffect>
                  </a14:imgLayer>
                </a14:imgProps>
              </a:ext>
            </a:extLst>
          </a:blip>
          <a:srcRect l="19078" t="13024" r="18971" b="28837"/>
          <a:stretch/>
        </p:blipFill>
        <p:spPr>
          <a:xfrm>
            <a:off x="9671101" y="2393214"/>
            <a:ext cx="1363854" cy="1382338"/>
          </a:xfrm>
          <a:prstGeom prst="rect">
            <a:avLst/>
          </a:prstGeom>
        </p:spPr>
      </p:pic>
      <p:pic>
        <p:nvPicPr>
          <p:cNvPr id="6" name="Imagen 5">
            <a:extLst>
              <a:ext uri="{FF2B5EF4-FFF2-40B4-BE49-F238E27FC236}">
                <a16:creationId xmlns:a16="http://schemas.microsoft.com/office/drawing/2014/main" id="{FFA570B4-2AAC-42F4-B589-31C9A09196ED}"/>
              </a:ext>
            </a:extLst>
          </p:cNvPr>
          <p:cNvPicPr>
            <a:picLocks noChangeAspect="1"/>
          </p:cNvPicPr>
          <p:nvPr/>
        </p:nvPicPr>
        <p:blipFill>
          <a:blip r:embed="rId9"/>
          <a:stretch>
            <a:fillRect/>
          </a:stretch>
        </p:blipFill>
        <p:spPr>
          <a:xfrm>
            <a:off x="9869417" y="5475453"/>
            <a:ext cx="1076860" cy="1076860"/>
          </a:xfrm>
          <a:prstGeom prst="rect">
            <a:avLst/>
          </a:prstGeom>
        </p:spPr>
      </p:pic>
    </p:spTree>
    <p:extLst>
      <p:ext uri="{BB962C8B-B14F-4D97-AF65-F5344CB8AC3E}">
        <p14:creationId xmlns:p14="http://schemas.microsoft.com/office/powerpoint/2010/main" val="288640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DB0BE8-E359-4618-B1AD-C304BD1B9533}"/>
              </a:ext>
            </a:extLst>
          </p:cNvPr>
          <p:cNvSpPr>
            <a:spLocks noGrp="1"/>
          </p:cNvSpPr>
          <p:nvPr>
            <p:ph type="title"/>
          </p:nvPr>
        </p:nvSpPr>
        <p:spPr>
          <a:xfrm>
            <a:off x="677334" y="237460"/>
            <a:ext cx="8596668" cy="655674"/>
          </a:xfrm>
        </p:spPr>
        <p:txBody>
          <a:bodyPr/>
          <a:lstStyle/>
          <a:p>
            <a:r>
              <a:rPr lang="es-MX" dirty="0"/>
              <a:t>Marco Normativo</a:t>
            </a:r>
          </a:p>
        </p:txBody>
      </p:sp>
      <p:sp>
        <p:nvSpPr>
          <p:cNvPr id="3" name="Marcador de contenido 2">
            <a:extLst>
              <a:ext uri="{FF2B5EF4-FFF2-40B4-BE49-F238E27FC236}">
                <a16:creationId xmlns:a16="http://schemas.microsoft.com/office/drawing/2014/main" id="{D0880307-FDD5-465C-9B82-607C4B3FA8B2}"/>
              </a:ext>
            </a:extLst>
          </p:cNvPr>
          <p:cNvSpPr>
            <a:spLocks noGrp="1"/>
          </p:cNvSpPr>
          <p:nvPr>
            <p:ph idx="1"/>
          </p:nvPr>
        </p:nvSpPr>
        <p:spPr>
          <a:xfrm>
            <a:off x="677334" y="1435394"/>
            <a:ext cx="8596668" cy="5306599"/>
          </a:xfrm>
        </p:spPr>
        <p:txBody>
          <a:bodyPr>
            <a:normAutofit fontScale="92500" lnSpcReduction="20000"/>
          </a:bodyPr>
          <a:lstStyle/>
          <a:p>
            <a:pPr algn="just"/>
            <a:r>
              <a:rPr lang="es-ES" dirty="0"/>
              <a:t>CONSTITUCIÓN POLÍTICA DE LOS ESTADOS UNIDOS MEXICANOS</a:t>
            </a:r>
          </a:p>
          <a:p>
            <a:pPr lvl="1" algn="just"/>
            <a:r>
              <a:rPr lang="es-ES" dirty="0"/>
              <a:t>ARTÍCULO 41, FRACCIÓN 1. Los partidos políticos son entidades de interés público; la ley determinará las normas y requisitos para su registro legal,  las formas específicas de su intervención en el proceso electoral y los derecho, obligaciones y prerrogativas que le corresponden.</a:t>
            </a:r>
          </a:p>
          <a:p>
            <a:pPr algn="just"/>
            <a:endParaRPr lang="es-ES" dirty="0"/>
          </a:p>
          <a:p>
            <a:pPr algn="just"/>
            <a:r>
              <a:rPr lang="es-ES" dirty="0"/>
              <a:t>LEY GENERAL DE PARTIDOS POLÍTICOS</a:t>
            </a:r>
          </a:p>
          <a:p>
            <a:pPr lvl="1" algn="just"/>
            <a:r>
              <a:rPr lang="es-ES" dirty="0"/>
              <a:t>ARTÍCULO 9.  Corresponde al OPLE (…) Registrar a los partidos políticos locales.</a:t>
            </a:r>
          </a:p>
          <a:p>
            <a:pPr lvl="1" algn="just"/>
            <a:r>
              <a:rPr lang="es-ES" dirty="0"/>
              <a:t>TÍTULO SEGUINDO, CAPÍTULO 1 – De la Constitución y Registro de los Partidos Políticos.  Artículos del 10 al  19.</a:t>
            </a:r>
          </a:p>
          <a:p>
            <a:pPr lvl="1" algn="just"/>
            <a:endParaRPr lang="es-ES" dirty="0"/>
          </a:p>
          <a:p>
            <a:pPr algn="just"/>
            <a:r>
              <a:rPr lang="es-ES" dirty="0"/>
              <a:t>LINEAMIENTOS DEL INSTITUTO ESTATAL ELECTORAL PARA LA CONSTITUCIÓN DE PARTIDOS POLÍTICOS LOCALES</a:t>
            </a:r>
          </a:p>
          <a:p>
            <a:pPr lvl="1" algn="just"/>
            <a:r>
              <a:rPr lang="es-ES" dirty="0"/>
              <a:t>Capitulo Tercero, Sección Cuarta, Quinta y Sexta, Artículos del 59 al 90</a:t>
            </a:r>
          </a:p>
          <a:p>
            <a:pPr lvl="1" algn="just"/>
            <a:r>
              <a:rPr lang="es-ES" dirty="0"/>
              <a:t>Capitulo Cuarto, Sección Primera y Segunda, Artículos del 91 al 107</a:t>
            </a:r>
          </a:p>
          <a:p>
            <a:pPr marL="0" indent="0" algn="just">
              <a:buNone/>
            </a:pPr>
            <a:r>
              <a:rPr lang="es-ES" dirty="0"/>
              <a:t> </a:t>
            </a:r>
          </a:p>
          <a:p>
            <a:pPr algn="just"/>
            <a:r>
              <a:rPr lang="es-ES" dirty="0"/>
              <a:t>LINEAMIENTOS PARA LA VERIFICACION DEL NÚMERO MINIMO DE PERSONAS AFILIADAS A LAS ORGANIZACIONES DE LA CIUDADANÍA INTERESADAS EN OBTENER SU REGISTRO COMO PARTIDO POLÍTICO LOCAL</a:t>
            </a:r>
          </a:p>
        </p:txBody>
      </p:sp>
    </p:spTree>
    <p:extLst>
      <p:ext uri="{BB962C8B-B14F-4D97-AF65-F5344CB8AC3E}">
        <p14:creationId xmlns:p14="http://schemas.microsoft.com/office/powerpoint/2010/main" val="2549562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AF7F5ADF-AA14-4785-8BA9-CD12C97C6105}"/>
              </a:ext>
            </a:extLst>
          </p:cNvPr>
          <p:cNvGrpSpPr/>
          <p:nvPr/>
        </p:nvGrpSpPr>
        <p:grpSpPr>
          <a:xfrm>
            <a:off x="7293935" y="0"/>
            <a:ext cx="4005009" cy="6858001"/>
            <a:chOff x="7293935" y="0"/>
            <a:chExt cx="4005009" cy="6858001"/>
          </a:xfrm>
        </p:grpSpPr>
        <p:sp>
          <p:nvSpPr>
            <p:cNvPr id="4" name="Rectángulo 3">
              <a:extLst>
                <a:ext uri="{FF2B5EF4-FFF2-40B4-BE49-F238E27FC236}">
                  <a16:creationId xmlns:a16="http://schemas.microsoft.com/office/drawing/2014/main" id="{BAE75D78-27B0-4A67-B5BB-27C6A841D878}"/>
                </a:ext>
              </a:extLst>
            </p:cNvPr>
            <p:cNvSpPr/>
            <p:nvPr/>
          </p:nvSpPr>
          <p:spPr>
            <a:xfrm rot="21077321">
              <a:off x="9395976" y="128849"/>
              <a:ext cx="1902968" cy="4543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a:extLst>
                <a:ext uri="{FF2B5EF4-FFF2-40B4-BE49-F238E27FC236}">
                  <a16:creationId xmlns:a16="http://schemas.microsoft.com/office/drawing/2014/main" id="{B691E910-94A7-4B93-9283-00DBDCC45A49}"/>
                </a:ext>
              </a:extLst>
            </p:cNvPr>
            <p:cNvSpPr/>
            <p:nvPr/>
          </p:nvSpPr>
          <p:spPr>
            <a:xfrm rot="1754304">
              <a:off x="9249770" y="3785990"/>
              <a:ext cx="1902968" cy="2772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8530C801-84A9-45A9-8441-36D796F2E870}"/>
                </a:ext>
              </a:extLst>
            </p:cNvPr>
            <p:cNvSpPr/>
            <p:nvPr/>
          </p:nvSpPr>
          <p:spPr>
            <a:xfrm>
              <a:off x="9062859" y="0"/>
              <a:ext cx="1902968" cy="436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a:extLst>
                <a:ext uri="{FF2B5EF4-FFF2-40B4-BE49-F238E27FC236}">
                  <a16:creationId xmlns:a16="http://schemas.microsoft.com/office/drawing/2014/main" id="{84F1726E-FC4A-4D10-8077-0C9FEAF727F6}"/>
                </a:ext>
              </a:extLst>
            </p:cNvPr>
            <p:cNvSpPr/>
            <p:nvPr/>
          </p:nvSpPr>
          <p:spPr>
            <a:xfrm>
              <a:off x="7293935" y="5879805"/>
              <a:ext cx="2931551" cy="978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 name="Título 1">
            <a:extLst>
              <a:ext uri="{FF2B5EF4-FFF2-40B4-BE49-F238E27FC236}">
                <a16:creationId xmlns:a16="http://schemas.microsoft.com/office/drawing/2014/main" id="{88DB0BE8-E359-4618-B1AD-C304BD1B9533}"/>
              </a:ext>
            </a:extLst>
          </p:cNvPr>
          <p:cNvSpPr>
            <a:spLocks noGrp="1"/>
          </p:cNvSpPr>
          <p:nvPr>
            <p:ph type="title"/>
          </p:nvPr>
        </p:nvSpPr>
        <p:spPr>
          <a:xfrm>
            <a:off x="677334" y="237460"/>
            <a:ext cx="8596668" cy="655674"/>
          </a:xfrm>
        </p:spPr>
        <p:txBody>
          <a:bodyPr>
            <a:normAutofit/>
          </a:bodyPr>
          <a:lstStyle/>
          <a:p>
            <a:r>
              <a:rPr lang="es-MX" sz="3100" dirty="0"/>
              <a:t>Puntos mínimos requeridos para la validez</a:t>
            </a:r>
          </a:p>
        </p:txBody>
      </p:sp>
      <p:sp>
        <p:nvSpPr>
          <p:cNvPr id="25" name="Rectángulo 24">
            <a:extLst>
              <a:ext uri="{FF2B5EF4-FFF2-40B4-BE49-F238E27FC236}">
                <a16:creationId xmlns:a16="http://schemas.microsoft.com/office/drawing/2014/main" id="{7E50E73A-9148-4ECA-8ADE-437D16EA0634}"/>
              </a:ext>
            </a:extLst>
          </p:cNvPr>
          <p:cNvSpPr/>
          <p:nvPr/>
        </p:nvSpPr>
        <p:spPr>
          <a:xfrm>
            <a:off x="346340" y="841549"/>
            <a:ext cx="8053380" cy="859180"/>
          </a:xfrm>
          <a:prstGeom prst="rect">
            <a:avLst/>
          </a:prstGeom>
          <a:solidFill>
            <a:schemeClr val="accent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1000"/>
              </a:spcBef>
              <a:buClr>
                <a:schemeClr val="accent1"/>
              </a:buClr>
              <a:buSzPct val="80000"/>
            </a:pPr>
            <a:endParaRPr lang="es-MX" sz="20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lgn="ctr"/>
            <a:endParaRPr lang="es-MX" sz="1600" dirty="0">
              <a:solidFill>
                <a:schemeClr val="bg1">
                  <a:lumMod val="50000"/>
                </a:schemeClr>
              </a:solidFill>
            </a:endParaRPr>
          </a:p>
        </p:txBody>
      </p:sp>
      <p:sp>
        <p:nvSpPr>
          <p:cNvPr id="18" name="Rectángulo 17">
            <a:extLst>
              <a:ext uri="{FF2B5EF4-FFF2-40B4-BE49-F238E27FC236}">
                <a16:creationId xmlns:a16="http://schemas.microsoft.com/office/drawing/2014/main" id="{E76DF22F-4EC9-4A4A-BADB-E215A14D20BB}"/>
              </a:ext>
            </a:extLst>
          </p:cNvPr>
          <p:cNvSpPr/>
          <p:nvPr/>
        </p:nvSpPr>
        <p:spPr>
          <a:xfrm>
            <a:off x="455447" y="1095269"/>
            <a:ext cx="3597276" cy="4641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mj-lt"/>
              <a:buAutoNum type="arabicPeriod"/>
            </a:pPr>
            <a:r>
              <a:rPr lang="es-MX" sz="1400" dirty="0">
                <a:solidFill>
                  <a:schemeClr val="tx1">
                    <a:lumMod val="75000"/>
                    <a:lumOff val="25000"/>
                  </a:schemeClr>
                </a:solidFill>
              </a:rPr>
              <a:t>Protocolo de apertura de la Asamblea</a:t>
            </a:r>
          </a:p>
        </p:txBody>
      </p:sp>
      <p:sp>
        <p:nvSpPr>
          <p:cNvPr id="47" name="Rectángulo 46">
            <a:extLst>
              <a:ext uri="{FF2B5EF4-FFF2-40B4-BE49-F238E27FC236}">
                <a16:creationId xmlns:a16="http://schemas.microsoft.com/office/drawing/2014/main" id="{5F59D433-9267-4168-9EF6-05C336A32C4F}"/>
              </a:ext>
            </a:extLst>
          </p:cNvPr>
          <p:cNvSpPr/>
          <p:nvPr/>
        </p:nvSpPr>
        <p:spPr>
          <a:xfrm>
            <a:off x="368651" y="2917144"/>
            <a:ext cx="8031068" cy="978196"/>
          </a:xfrm>
          <a:prstGeom prst="rect">
            <a:avLst/>
          </a:prstGeom>
          <a:solidFill>
            <a:schemeClr val="accent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1000"/>
              </a:spcBef>
              <a:buClr>
                <a:schemeClr val="accent1"/>
              </a:buClr>
              <a:buSzPct val="80000"/>
            </a:pPr>
            <a:endParaRPr lang="es-MX" sz="20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lgn="ctr"/>
            <a:endParaRPr lang="es-MX" sz="1600" dirty="0">
              <a:solidFill>
                <a:schemeClr val="bg1">
                  <a:lumMod val="50000"/>
                </a:schemeClr>
              </a:solidFill>
            </a:endParaRPr>
          </a:p>
        </p:txBody>
      </p:sp>
      <p:pic>
        <p:nvPicPr>
          <p:cNvPr id="3" name="Imagen 2">
            <a:extLst>
              <a:ext uri="{FF2B5EF4-FFF2-40B4-BE49-F238E27FC236}">
                <a16:creationId xmlns:a16="http://schemas.microsoft.com/office/drawing/2014/main" id="{43D4DA6C-C2A7-4F9D-B5BB-F08599318A7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7051260" y="839171"/>
            <a:ext cx="817699" cy="882794"/>
          </a:xfrm>
          <a:prstGeom prst="rect">
            <a:avLst/>
          </a:prstGeom>
        </p:spPr>
      </p:pic>
      <p:sp>
        <p:nvSpPr>
          <p:cNvPr id="36" name="Rectángulo 35">
            <a:extLst>
              <a:ext uri="{FF2B5EF4-FFF2-40B4-BE49-F238E27FC236}">
                <a16:creationId xmlns:a16="http://schemas.microsoft.com/office/drawing/2014/main" id="{27D60855-52BA-49A1-ABCC-54A70F398E4B}"/>
              </a:ext>
            </a:extLst>
          </p:cNvPr>
          <p:cNvSpPr/>
          <p:nvPr/>
        </p:nvSpPr>
        <p:spPr>
          <a:xfrm>
            <a:off x="368652" y="1821615"/>
            <a:ext cx="8031068" cy="996560"/>
          </a:xfrm>
          <a:prstGeom prst="rect">
            <a:avLst/>
          </a:prstGeom>
          <a:solidFill>
            <a:schemeClr val="accent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1000"/>
              </a:spcBef>
              <a:buClr>
                <a:schemeClr val="accent1"/>
              </a:buClr>
              <a:buSzPct val="80000"/>
            </a:pPr>
            <a:endParaRPr lang="es-MX" sz="20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lgn="ctr"/>
            <a:endParaRPr lang="es-MX" sz="1600" dirty="0">
              <a:solidFill>
                <a:schemeClr val="bg1">
                  <a:lumMod val="50000"/>
                </a:schemeClr>
              </a:solidFill>
            </a:endParaRPr>
          </a:p>
        </p:txBody>
      </p:sp>
      <p:sp>
        <p:nvSpPr>
          <p:cNvPr id="35" name="Rectángulo 34">
            <a:extLst>
              <a:ext uri="{FF2B5EF4-FFF2-40B4-BE49-F238E27FC236}">
                <a16:creationId xmlns:a16="http://schemas.microsoft.com/office/drawing/2014/main" id="{6FC98612-1F44-4E21-B484-5D42B520680D}"/>
              </a:ext>
            </a:extLst>
          </p:cNvPr>
          <p:cNvSpPr/>
          <p:nvPr/>
        </p:nvSpPr>
        <p:spPr>
          <a:xfrm>
            <a:off x="478127" y="1914657"/>
            <a:ext cx="5830519" cy="847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mj-lt"/>
              <a:buAutoNum type="arabicPeriod" startAt="2"/>
            </a:pPr>
            <a:r>
              <a:rPr lang="es-MX" sz="1400" dirty="0">
                <a:solidFill>
                  <a:schemeClr val="tx1">
                    <a:lumMod val="75000"/>
                    <a:lumOff val="25000"/>
                  </a:schemeClr>
                </a:solidFill>
              </a:rPr>
              <a:t>Toma de lista de asistencia de las personas delegadas (propietarios y suplentes) que fueron electos en las asambleas municipales o distritales.</a:t>
            </a:r>
          </a:p>
          <a:p>
            <a:endParaRPr lang="es-MX" sz="1400" dirty="0">
              <a:solidFill>
                <a:schemeClr val="tx1">
                  <a:lumMod val="75000"/>
                  <a:lumOff val="25000"/>
                </a:schemeClr>
              </a:solidFill>
            </a:endParaRPr>
          </a:p>
        </p:txBody>
      </p:sp>
      <p:sp>
        <p:nvSpPr>
          <p:cNvPr id="54" name="Rectángulo 53">
            <a:extLst>
              <a:ext uri="{FF2B5EF4-FFF2-40B4-BE49-F238E27FC236}">
                <a16:creationId xmlns:a16="http://schemas.microsoft.com/office/drawing/2014/main" id="{A51568C2-9793-418B-A162-61AABAF3D476}"/>
              </a:ext>
            </a:extLst>
          </p:cNvPr>
          <p:cNvSpPr/>
          <p:nvPr/>
        </p:nvSpPr>
        <p:spPr>
          <a:xfrm>
            <a:off x="455447" y="3128879"/>
            <a:ext cx="5853199" cy="594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mj-lt"/>
              <a:buAutoNum type="arabicPeriod" startAt="3"/>
            </a:pPr>
            <a:r>
              <a:rPr lang="es-MX" sz="1400" dirty="0">
                <a:solidFill>
                  <a:schemeClr val="tx1">
                    <a:lumMod val="75000"/>
                    <a:lumOff val="25000"/>
                  </a:schemeClr>
                </a:solidFill>
              </a:rPr>
              <a:t>Lectura de la síntesis de los documentos básicos y en su caso la aprobación de los mismos por las personas delegadas..</a:t>
            </a:r>
          </a:p>
        </p:txBody>
      </p:sp>
      <p:sp>
        <p:nvSpPr>
          <p:cNvPr id="49" name="Rectángulo 48">
            <a:extLst>
              <a:ext uri="{FF2B5EF4-FFF2-40B4-BE49-F238E27FC236}">
                <a16:creationId xmlns:a16="http://schemas.microsoft.com/office/drawing/2014/main" id="{BAB41CF8-E99B-4014-B774-5ACA92184E61}"/>
              </a:ext>
            </a:extLst>
          </p:cNvPr>
          <p:cNvSpPr/>
          <p:nvPr/>
        </p:nvSpPr>
        <p:spPr>
          <a:xfrm>
            <a:off x="368651" y="5898392"/>
            <a:ext cx="8053380" cy="68920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1000"/>
              </a:spcBef>
              <a:buClr>
                <a:schemeClr val="accent1"/>
              </a:buClr>
              <a:buSzPct val="80000"/>
            </a:pPr>
            <a:endParaRPr lang="es-MX" sz="20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lgn="ctr"/>
            <a:endParaRPr lang="es-MX" sz="1600" dirty="0">
              <a:solidFill>
                <a:schemeClr val="bg1">
                  <a:lumMod val="50000"/>
                </a:schemeClr>
              </a:solidFill>
            </a:endParaRPr>
          </a:p>
        </p:txBody>
      </p:sp>
      <p:sp>
        <p:nvSpPr>
          <p:cNvPr id="64" name="Rectángulo 63">
            <a:extLst>
              <a:ext uri="{FF2B5EF4-FFF2-40B4-BE49-F238E27FC236}">
                <a16:creationId xmlns:a16="http://schemas.microsoft.com/office/drawing/2014/main" id="{77C3BC35-F88F-4B36-9266-3697544DD7B6}"/>
              </a:ext>
            </a:extLst>
          </p:cNvPr>
          <p:cNvSpPr/>
          <p:nvPr/>
        </p:nvSpPr>
        <p:spPr>
          <a:xfrm>
            <a:off x="346339" y="6063350"/>
            <a:ext cx="7755669" cy="374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MX" sz="1600" b="1" dirty="0">
                <a:solidFill>
                  <a:schemeClr val="tx1">
                    <a:lumMod val="75000"/>
                    <a:lumOff val="25000"/>
                  </a:schemeClr>
                </a:solidFill>
              </a:rPr>
              <a:t>CERTIFICACIÓN DE LA ASAMBLEA POR PARTE DEL IEE</a:t>
            </a:r>
          </a:p>
        </p:txBody>
      </p:sp>
      <p:pic>
        <p:nvPicPr>
          <p:cNvPr id="7" name="Imagen 6">
            <a:extLst>
              <a:ext uri="{FF2B5EF4-FFF2-40B4-BE49-F238E27FC236}">
                <a16:creationId xmlns:a16="http://schemas.microsoft.com/office/drawing/2014/main" id="{AD0FFFEC-7AAE-4557-9E4A-B62BF3712081}"/>
              </a:ext>
            </a:extLst>
          </p:cNvPr>
          <p:cNvPicPr>
            <a:picLocks noChangeAspect="1"/>
          </p:cNvPicPr>
          <p:nvPr/>
        </p:nvPicPr>
        <p:blipFill>
          <a:blip r:embed="rId4">
            <a:duotone>
              <a:prstClr val="black"/>
              <a:schemeClr val="bg1">
                <a:lumMod val="50000"/>
                <a:tint val="45000"/>
                <a:satMod val="400000"/>
              </a:schemeClr>
            </a:duotone>
            <a:extLst>
              <a:ext uri="{BEBA8EAE-BF5A-486C-A8C5-ECC9F3942E4B}">
                <a14:imgProps xmlns:a14="http://schemas.microsoft.com/office/drawing/2010/main">
                  <a14:imgLayer r:embed="rId5">
                    <a14:imgEffect>
                      <a14:backgroundRemoval t="10000" b="90000" l="10000" r="90000">
                        <a14:foregroundMark x1="53452" y1="79196" x2="53452" y2="79196"/>
                      </a14:backgroundRemoval>
                    </a14:imgEffect>
                    <a14:imgEffect>
                      <a14:colorTemperature colorTemp="4700"/>
                    </a14:imgEffect>
                    <a14:imgEffect>
                      <a14:saturation sat="0"/>
                    </a14:imgEffect>
                  </a14:imgLayer>
                </a14:imgProps>
              </a:ext>
            </a:extLst>
          </a:blip>
          <a:stretch>
            <a:fillRect/>
          </a:stretch>
        </p:blipFill>
        <p:spPr>
          <a:xfrm>
            <a:off x="6637151" y="1754181"/>
            <a:ext cx="1646331" cy="1125150"/>
          </a:xfrm>
          <a:prstGeom prst="rect">
            <a:avLst/>
          </a:prstGeom>
        </p:spPr>
      </p:pic>
      <p:pic>
        <p:nvPicPr>
          <p:cNvPr id="32" name="Imagen 31">
            <a:extLst>
              <a:ext uri="{FF2B5EF4-FFF2-40B4-BE49-F238E27FC236}">
                <a16:creationId xmlns:a16="http://schemas.microsoft.com/office/drawing/2014/main" id="{5E366353-E658-43F9-AA71-5FB7BE3E92A8}"/>
              </a:ext>
            </a:extLst>
          </p:cNvPr>
          <p:cNvPicPr>
            <a:picLocks noChangeAspect="1"/>
          </p:cNvPicPr>
          <p:nvPr/>
        </p:nvPicPr>
        <p:blipFill rotWithShape="1">
          <a:blip r:embed="rId6">
            <a:biLevel thresh="75000"/>
            <a:extLst>
              <a:ext uri="{BEBA8EAE-BF5A-486C-A8C5-ECC9F3942E4B}">
                <a14:imgProps xmlns:a14="http://schemas.microsoft.com/office/drawing/2010/main">
                  <a14:imgLayer r:embed="rId7">
                    <a14:imgEffect>
                      <a14:backgroundRemoval t="0" b="96931" l="0" r="100000">
                        <a14:foregroundMark x1="59333" y1="38611" x2="59333" y2="37641"/>
                        <a14:foregroundMark x1="59833" y1="29079" x2="59833" y2="29079"/>
                        <a14:foregroundMark x1="65333" y1="38449" x2="65333" y2="38449"/>
                        <a14:foregroundMark x1="64833" y1="30533" x2="64833" y2="30533"/>
                        <a14:foregroundMark x1="84500" y1="40388" x2="84500" y2="40388"/>
                        <a14:foregroundMark x1="90167" y1="37480" x2="90167" y2="37480"/>
                        <a14:foregroundMark x1="96167" y1="42003" x2="96167" y2="42003"/>
                        <a14:foregroundMark x1="95167" y1="43942" x2="95167" y2="43942"/>
                        <a14:foregroundMark x1="84000" y1="43619" x2="84000" y2="43619"/>
                        <a14:foregroundMark x1="8833" y1="61712" x2="8833" y2="61712"/>
                        <a14:foregroundMark x1="9000" y1="52019" x2="9000" y2="52019"/>
                        <a14:foregroundMark x1="16167" y1="52019" x2="16167" y2="52019"/>
                        <a14:foregroundMark x1="19833" y1="50565" x2="19833" y2="50565"/>
                        <a14:foregroundMark x1="20667" y1="52181" x2="20667" y2="52181"/>
                        <a14:foregroundMark x1="19833" y1="54604" x2="19833" y2="54604"/>
                        <a14:foregroundMark x1="10167" y1="70275" x2="10167" y2="70275"/>
                        <a14:foregroundMark x1="6833" y1="69790" x2="10833" y2="70113"/>
                        <a14:foregroundMark x1="64667" y1="63651" x2="64667" y2="63651"/>
                        <a14:foregroundMark x1="57500" y1="68174" x2="57500" y2="68174"/>
                        <a14:foregroundMark x1="57500" y1="68174" x2="57000" y2="64297"/>
                        <a14:foregroundMark x1="65667" y1="57189" x2="61000" y2="57189"/>
                        <a14:foregroundMark x1="39500" y1="91761" x2="39500" y2="91761"/>
                        <a14:foregroundMark x1="36000" y1="93215" x2="36167" y2="85945"/>
                        <a14:foregroundMark x1="36500" y1="84330" x2="37333" y2="80452"/>
                        <a14:foregroundMark x1="39167" y1="87561" x2="39167" y2="87561"/>
                        <a14:foregroundMark x1="40833" y1="86591" x2="34833" y2="86591"/>
                        <a14:foregroundMark x1="17667" y1="39903" x2="17667" y2="39903"/>
                        <a14:foregroundMark x1="17333" y1="41842" x2="17333" y2="36026"/>
                        <a14:foregroundMark x1="18333" y1="33603" x2="18333" y2="33603"/>
                        <a14:foregroundMark x1="12500" y1="40872" x2="12833" y2="33926"/>
                        <a14:foregroundMark x1="12500" y1="29725" x2="12500" y2="29725"/>
                        <a14:foregroundMark x1="6333" y1="44103" x2="7333" y2="36834"/>
                        <a14:foregroundMark x1="6667" y1="33603" x2="6667" y2="33603"/>
                        <a14:foregroundMark x1="34000" y1="88045" x2="34833" y2="85945"/>
                        <a14:foregroundMark x1="38667" y1="85460" x2="34833" y2="85460"/>
                        <a14:foregroundMark x1="85667" y1="18578" x2="85833" y2="17932"/>
                        <a14:foregroundMark x1="85833" y1="11955" x2="85833" y2="11955"/>
                        <a14:foregroundMark x1="93333" y1="11632" x2="93500" y2="7431"/>
                        <a14:foregroundMark x1="92500" y1="20194" x2="92500" y2="20194"/>
                        <a14:backgroundMark x1="62500" y1="9047" x2="65167" y2="16478"/>
                      </a14:backgroundRemoval>
                    </a14:imgEffect>
                    <a14:imgEffect>
                      <a14:saturation sat="0"/>
                    </a14:imgEffect>
                  </a14:imgLayer>
                </a14:imgProps>
              </a:ext>
            </a:extLst>
          </a:blip>
          <a:srcRect l="53798" t="23999" r="26479" b="51389"/>
          <a:stretch/>
        </p:blipFill>
        <p:spPr>
          <a:xfrm>
            <a:off x="6747260" y="2910605"/>
            <a:ext cx="764910" cy="984735"/>
          </a:xfrm>
          <a:prstGeom prst="rect">
            <a:avLst/>
          </a:prstGeom>
        </p:spPr>
      </p:pic>
      <p:pic>
        <p:nvPicPr>
          <p:cNvPr id="33" name="Imagen 32">
            <a:extLst>
              <a:ext uri="{FF2B5EF4-FFF2-40B4-BE49-F238E27FC236}">
                <a16:creationId xmlns:a16="http://schemas.microsoft.com/office/drawing/2014/main" id="{781DD39E-A45D-4C81-A129-F1772AEC8E90}"/>
              </a:ext>
            </a:extLst>
          </p:cNvPr>
          <p:cNvPicPr>
            <a:picLocks noChangeAspect="1"/>
          </p:cNvPicPr>
          <p:nvPr/>
        </p:nvPicPr>
        <p:blipFill rotWithShape="1">
          <a:blip r:embed="rId6">
            <a:biLevel thresh="75000"/>
            <a:extLst>
              <a:ext uri="{BEBA8EAE-BF5A-486C-A8C5-ECC9F3942E4B}">
                <a14:imgProps xmlns:a14="http://schemas.microsoft.com/office/drawing/2010/main">
                  <a14:imgLayer r:embed="rId7">
                    <a14:imgEffect>
                      <a14:backgroundRemoval t="0" b="96931" l="0" r="100000">
                        <a14:foregroundMark x1="59333" y1="38611" x2="59333" y2="37641"/>
                        <a14:foregroundMark x1="59833" y1="29079" x2="59833" y2="29079"/>
                        <a14:foregroundMark x1="65333" y1="38449" x2="65333" y2="38449"/>
                        <a14:foregroundMark x1="64833" y1="30533" x2="64833" y2="30533"/>
                        <a14:foregroundMark x1="84500" y1="40388" x2="84500" y2="40388"/>
                        <a14:foregroundMark x1="90167" y1="37480" x2="90167" y2="37480"/>
                        <a14:foregroundMark x1="96167" y1="42003" x2="96167" y2="42003"/>
                        <a14:foregroundMark x1="95167" y1="43942" x2="95167" y2="43942"/>
                        <a14:foregroundMark x1="84000" y1="43619" x2="84000" y2="43619"/>
                        <a14:foregroundMark x1="8833" y1="61712" x2="8833" y2="61712"/>
                        <a14:foregroundMark x1="9000" y1="52019" x2="9000" y2="52019"/>
                        <a14:foregroundMark x1="16167" y1="52019" x2="16167" y2="52019"/>
                        <a14:foregroundMark x1="19833" y1="50565" x2="19833" y2="50565"/>
                        <a14:foregroundMark x1="20667" y1="52181" x2="20667" y2="52181"/>
                        <a14:foregroundMark x1="19833" y1="54604" x2="19833" y2="54604"/>
                        <a14:foregroundMark x1="10167" y1="70275" x2="10167" y2="70275"/>
                        <a14:foregroundMark x1="6833" y1="69790" x2="10833" y2="70113"/>
                        <a14:foregroundMark x1="64667" y1="63651" x2="64667" y2="63651"/>
                        <a14:foregroundMark x1="57500" y1="68174" x2="57500" y2="68174"/>
                        <a14:foregroundMark x1="57500" y1="68174" x2="57000" y2="64297"/>
                        <a14:foregroundMark x1="65667" y1="57189" x2="61000" y2="57189"/>
                        <a14:foregroundMark x1="39500" y1="91761" x2="39500" y2="91761"/>
                        <a14:foregroundMark x1="36000" y1="93215" x2="36167" y2="85945"/>
                        <a14:foregroundMark x1="36500" y1="84330" x2="37333" y2="80452"/>
                        <a14:foregroundMark x1="39167" y1="87561" x2="39167" y2="87561"/>
                        <a14:foregroundMark x1="40833" y1="86591" x2="34833" y2="86591"/>
                        <a14:foregroundMark x1="17667" y1="39903" x2="17667" y2="39903"/>
                        <a14:foregroundMark x1="17333" y1="41842" x2="17333" y2="36026"/>
                        <a14:foregroundMark x1="18333" y1="33603" x2="18333" y2="33603"/>
                        <a14:foregroundMark x1="12500" y1="40872" x2="12833" y2="33926"/>
                        <a14:foregroundMark x1="12500" y1="29725" x2="12500" y2="29725"/>
                        <a14:foregroundMark x1="6333" y1="44103" x2="7333" y2="36834"/>
                        <a14:foregroundMark x1="6667" y1="33603" x2="6667" y2="33603"/>
                        <a14:foregroundMark x1="34000" y1="88045" x2="34833" y2="85945"/>
                        <a14:foregroundMark x1="38667" y1="85460" x2="34833" y2="85460"/>
                        <a14:foregroundMark x1="85667" y1="18578" x2="85833" y2="17932"/>
                        <a14:foregroundMark x1="85833" y1="11955" x2="85833" y2="11955"/>
                        <a14:foregroundMark x1="93333" y1="11632" x2="93500" y2="7431"/>
                        <a14:foregroundMark x1="92500" y1="20194" x2="92500" y2="20194"/>
                        <a14:backgroundMark x1="62500" y1="9047" x2="65167" y2="16478"/>
                      </a14:backgroundRemoval>
                    </a14:imgEffect>
                    <a14:imgEffect>
                      <a14:saturation sat="0"/>
                    </a14:imgEffect>
                  </a14:imgLayer>
                </a14:imgProps>
              </a:ext>
            </a:extLst>
          </a:blip>
          <a:srcRect l="51138" t="50524" r="25380" b="28604"/>
          <a:stretch/>
        </p:blipFill>
        <p:spPr>
          <a:xfrm>
            <a:off x="7338346" y="2907876"/>
            <a:ext cx="941252" cy="863111"/>
          </a:xfrm>
          <a:prstGeom prst="rect">
            <a:avLst/>
          </a:prstGeom>
        </p:spPr>
      </p:pic>
      <p:sp>
        <p:nvSpPr>
          <p:cNvPr id="34" name="Rectángulo 33">
            <a:extLst>
              <a:ext uri="{FF2B5EF4-FFF2-40B4-BE49-F238E27FC236}">
                <a16:creationId xmlns:a16="http://schemas.microsoft.com/office/drawing/2014/main" id="{2C4C2B12-FEEE-4E7E-8EFE-D94732E16DDD}"/>
              </a:ext>
            </a:extLst>
          </p:cNvPr>
          <p:cNvSpPr/>
          <p:nvPr/>
        </p:nvSpPr>
        <p:spPr>
          <a:xfrm>
            <a:off x="368651" y="3962105"/>
            <a:ext cx="8053380" cy="978196"/>
          </a:xfrm>
          <a:prstGeom prst="rect">
            <a:avLst/>
          </a:prstGeom>
          <a:solidFill>
            <a:schemeClr val="accent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1000"/>
              </a:spcBef>
              <a:buClr>
                <a:schemeClr val="accent1"/>
              </a:buClr>
              <a:buSzPct val="80000"/>
            </a:pPr>
            <a:endParaRPr lang="es-MX" sz="20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lgn="ctr"/>
            <a:endParaRPr lang="es-MX" sz="1600" dirty="0">
              <a:solidFill>
                <a:schemeClr val="bg1">
                  <a:lumMod val="50000"/>
                </a:schemeClr>
              </a:solidFill>
            </a:endParaRPr>
          </a:p>
        </p:txBody>
      </p:sp>
      <p:sp>
        <p:nvSpPr>
          <p:cNvPr id="61" name="Rectángulo 60">
            <a:extLst>
              <a:ext uri="{FF2B5EF4-FFF2-40B4-BE49-F238E27FC236}">
                <a16:creationId xmlns:a16="http://schemas.microsoft.com/office/drawing/2014/main" id="{42C078FE-3BF2-4324-AB20-F2E498E2DB0F}"/>
              </a:ext>
            </a:extLst>
          </p:cNvPr>
          <p:cNvSpPr/>
          <p:nvPr/>
        </p:nvSpPr>
        <p:spPr>
          <a:xfrm>
            <a:off x="455448" y="4189497"/>
            <a:ext cx="5853199" cy="58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mj-lt"/>
              <a:buAutoNum type="arabicPeriod" startAt="4"/>
            </a:pPr>
            <a:r>
              <a:rPr lang="es-MX" sz="1400" dirty="0">
                <a:solidFill>
                  <a:schemeClr val="tx1">
                    <a:lumMod val="75000"/>
                    <a:lumOff val="25000"/>
                  </a:schemeClr>
                </a:solidFill>
              </a:rPr>
              <a:t>Nombramiento y aprobación del comité estatal o similar que representará al partido en caso de obtener el registro.</a:t>
            </a:r>
          </a:p>
        </p:txBody>
      </p:sp>
      <p:sp>
        <p:nvSpPr>
          <p:cNvPr id="50" name="Rectángulo 49">
            <a:extLst>
              <a:ext uri="{FF2B5EF4-FFF2-40B4-BE49-F238E27FC236}">
                <a16:creationId xmlns:a16="http://schemas.microsoft.com/office/drawing/2014/main" id="{8A99D772-BFEB-4167-8AED-D18825476495}"/>
              </a:ext>
            </a:extLst>
          </p:cNvPr>
          <p:cNvSpPr/>
          <p:nvPr/>
        </p:nvSpPr>
        <p:spPr>
          <a:xfrm>
            <a:off x="368651" y="5079551"/>
            <a:ext cx="8053380" cy="743492"/>
          </a:xfrm>
          <a:prstGeom prst="rect">
            <a:avLst/>
          </a:prstGeom>
          <a:solidFill>
            <a:schemeClr val="accent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1000"/>
              </a:spcBef>
              <a:buClr>
                <a:schemeClr val="accent1"/>
              </a:buClr>
              <a:buSzPct val="80000"/>
            </a:pPr>
            <a:endParaRPr lang="es-MX" sz="20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lgn="ctr"/>
            <a:endParaRPr lang="es-MX" sz="1600" dirty="0">
              <a:solidFill>
                <a:schemeClr val="bg1">
                  <a:lumMod val="50000"/>
                </a:schemeClr>
              </a:solidFill>
            </a:endParaRPr>
          </a:p>
        </p:txBody>
      </p:sp>
      <p:sp>
        <p:nvSpPr>
          <p:cNvPr id="62" name="Rectángulo 61">
            <a:extLst>
              <a:ext uri="{FF2B5EF4-FFF2-40B4-BE49-F238E27FC236}">
                <a16:creationId xmlns:a16="http://schemas.microsoft.com/office/drawing/2014/main" id="{E29BD97A-C4E1-4E5E-B12F-47E89855C5C9}"/>
              </a:ext>
            </a:extLst>
          </p:cNvPr>
          <p:cNvSpPr/>
          <p:nvPr/>
        </p:nvSpPr>
        <p:spPr>
          <a:xfrm>
            <a:off x="478268" y="5290076"/>
            <a:ext cx="5295209" cy="721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mj-lt"/>
              <a:buAutoNum type="arabicPeriod" startAt="5"/>
            </a:pPr>
            <a:r>
              <a:rPr lang="es-MX" sz="1400" dirty="0">
                <a:solidFill>
                  <a:schemeClr val="tx1">
                    <a:lumMod val="75000"/>
                    <a:lumOff val="25000"/>
                  </a:schemeClr>
                </a:solidFill>
              </a:rPr>
              <a:t>Protocolo de clausura de la Asamblea</a:t>
            </a:r>
            <a:endParaRPr lang="es-MX" sz="1400" dirty="0">
              <a:solidFill>
                <a:schemeClr val="bg1">
                  <a:lumMod val="50000"/>
                </a:schemeClr>
              </a:solidFill>
            </a:endParaRPr>
          </a:p>
        </p:txBody>
      </p:sp>
      <p:sp>
        <p:nvSpPr>
          <p:cNvPr id="51" name="Rectángulo 50">
            <a:extLst>
              <a:ext uri="{FF2B5EF4-FFF2-40B4-BE49-F238E27FC236}">
                <a16:creationId xmlns:a16="http://schemas.microsoft.com/office/drawing/2014/main" id="{5C5A305B-8A1F-4C99-89A1-B64DFA62CE0B}"/>
              </a:ext>
            </a:extLst>
          </p:cNvPr>
          <p:cNvSpPr/>
          <p:nvPr/>
        </p:nvSpPr>
        <p:spPr>
          <a:xfrm>
            <a:off x="8693780" y="1214697"/>
            <a:ext cx="3151880" cy="343017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000"/>
              </a:spcBef>
              <a:buClr>
                <a:schemeClr val="accent1"/>
              </a:buClr>
              <a:buSzPct val="80000"/>
            </a:pPr>
            <a:r>
              <a:rPr lang="es-MX" sz="1400" dirty="0">
                <a:solidFill>
                  <a:schemeClr val="tx1">
                    <a:lumMod val="75000"/>
                    <a:lumOff val="25000"/>
                  </a:schemeClr>
                </a:solidFill>
              </a:rPr>
              <a:t>No se certificara en la Asamblea Constitutiva:</a:t>
            </a:r>
          </a:p>
          <a:p>
            <a:pPr marL="285750" indent="-285750" algn="just">
              <a:spcBef>
                <a:spcPts val="1000"/>
              </a:spcBef>
              <a:buClr>
                <a:schemeClr val="accent1"/>
              </a:buClr>
              <a:buSzPct val="80000"/>
              <a:buFont typeface="Wingdings" panose="05000000000000000000" pitchFamily="2" charset="2"/>
              <a:buChar char="§"/>
            </a:pPr>
            <a:r>
              <a:rPr lang="es-MX" sz="1400" dirty="0">
                <a:solidFill>
                  <a:schemeClr val="tx1">
                    <a:lumMod val="75000"/>
                    <a:lumOff val="25000"/>
                  </a:schemeClr>
                </a:solidFill>
              </a:rPr>
              <a:t>La acreditación de la celebración de las asambleas municipales o distritales, toda vez que fueron certificadas por el IEE al momento de su realización.</a:t>
            </a:r>
          </a:p>
          <a:p>
            <a:pPr marL="285750" indent="-285750" algn="just">
              <a:spcBef>
                <a:spcPts val="1000"/>
              </a:spcBef>
              <a:buClr>
                <a:schemeClr val="accent1"/>
              </a:buClr>
              <a:buSzPct val="80000"/>
              <a:buFont typeface="Wingdings" panose="05000000000000000000" pitchFamily="2" charset="2"/>
              <a:buChar char="§"/>
            </a:pPr>
            <a:r>
              <a:rPr lang="es-MX" sz="1400" dirty="0">
                <a:solidFill>
                  <a:schemeClr val="tx1">
                    <a:lumMod val="75000"/>
                    <a:lumOff val="25000"/>
                  </a:schemeClr>
                </a:solidFill>
              </a:rPr>
              <a:t>Las listas de personas afiliadas, ya que para tal efecto se cumplirá el proceso marcado en los Lineamientos.</a:t>
            </a:r>
          </a:p>
          <a:p>
            <a:endParaRPr lang="es-MX" sz="1400" dirty="0">
              <a:solidFill>
                <a:schemeClr val="bg1">
                  <a:lumMod val="50000"/>
                </a:schemeClr>
              </a:solidFill>
            </a:endParaRPr>
          </a:p>
        </p:txBody>
      </p:sp>
      <p:pic>
        <p:nvPicPr>
          <p:cNvPr id="8" name="Imagen 7">
            <a:extLst>
              <a:ext uri="{FF2B5EF4-FFF2-40B4-BE49-F238E27FC236}">
                <a16:creationId xmlns:a16="http://schemas.microsoft.com/office/drawing/2014/main" id="{4244F858-0522-4006-8FF6-12AE64B7118E}"/>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4796" y1="44388" x2="44796" y2="44388"/>
                        <a14:foregroundMark x1="52551" y1="42755" x2="52551" y2="42755"/>
                        <a14:foregroundMark x1="57857" y1="44082" x2="57857" y2="44082"/>
                        <a14:foregroundMark x1="56939" y1="37347" x2="56939" y2="37347"/>
                        <a14:foregroundMark x1="54490" y1="29592" x2="54490" y2="29592"/>
                        <a14:foregroundMark x1="60204" y1="71429" x2="60204" y2="71429"/>
                        <a14:foregroundMark x1="54796" y1="73061" x2="54796" y2="73061"/>
                        <a14:foregroundMark x1="49184" y1="73673" x2="49184" y2="73673"/>
                        <a14:foregroundMark x1="41837" y1="72755" x2="41837" y2="72755"/>
                      </a14:backgroundRemoval>
                    </a14:imgEffect>
                  </a14:imgLayer>
                </a14:imgProps>
              </a:ext>
            </a:extLst>
          </a:blip>
          <a:stretch>
            <a:fillRect/>
          </a:stretch>
        </p:blipFill>
        <p:spPr>
          <a:xfrm>
            <a:off x="6789717" y="3845829"/>
            <a:ext cx="1151243" cy="1151243"/>
          </a:xfrm>
          <a:prstGeom prst="rect">
            <a:avLst/>
          </a:prstGeom>
        </p:spPr>
      </p:pic>
      <p:pic>
        <p:nvPicPr>
          <p:cNvPr id="52" name="Imagen 51">
            <a:extLst>
              <a:ext uri="{FF2B5EF4-FFF2-40B4-BE49-F238E27FC236}">
                <a16:creationId xmlns:a16="http://schemas.microsoft.com/office/drawing/2014/main" id="{46797117-89A2-4E47-87C7-56A4C679DFDA}"/>
              </a:ext>
            </a:extLst>
          </p:cNvPr>
          <p:cNvPicPr>
            <a:picLocks noChangeAspect="1"/>
          </p:cNvPicPr>
          <p:nvPr/>
        </p:nvPicPr>
        <p:blipFill rotWithShape="1">
          <a:blip r:embed="rId10">
            <a:biLevel thresh="75000"/>
            <a:extLst>
              <a:ext uri="{BEBA8EAE-BF5A-486C-A8C5-ECC9F3942E4B}">
                <a14:imgProps xmlns:a14="http://schemas.microsoft.com/office/drawing/2010/main">
                  <a14:imgLayer r:embed="rId7">
                    <a14:imgEffect>
                      <a14:backgroundRemoval t="0" b="96931" l="0" r="100000">
                        <a14:foregroundMark x1="59333" y1="38611" x2="59333" y2="37641"/>
                        <a14:foregroundMark x1="59833" y1="29079" x2="59833" y2="29079"/>
                        <a14:foregroundMark x1="65333" y1="38449" x2="65333" y2="38449"/>
                        <a14:foregroundMark x1="64833" y1="30533" x2="64833" y2="30533"/>
                        <a14:foregroundMark x1="84500" y1="40388" x2="84500" y2="40388"/>
                        <a14:foregroundMark x1="90167" y1="37480" x2="90167" y2="37480"/>
                        <a14:foregroundMark x1="96167" y1="42003" x2="96167" y2="42003"/>
                        <a14:foregroundMark x1="95167" y1="43942" x2="95167" y2="43942"/>
                        <a14:foregroundMark x1="84000" y1="43619" x2="84000" y2="43619"/>
                        <a14:foregroundMark x1="8833" y1="61712" x2="8833" y2="61712"/>
                        <a14:foregroundMark x1="9000" y1="52019" x2="9000" y2="52019"/>
                        <a14:foregroundMark x1="16167" y1="52019" x2="16167" y2="52019"/>
                        <a14:foregroundMark x1="19833" y1="50565" x2="19833" y2="50565"/>
                        <a14:foregroundMark x1="20667" y1="52181" x2="20667" y2="52181"/>
                        <a14:foregroundMark x1="19833" y1="54604" x2="19833" y2="54604"/>
                        <a14:foregroundMark x1="10167" y1="70275" x2="10167" y2="70275"/>
                        <a14:foregroundMark x1="6833" y1="69790" x2="10833" y2="70113"/>
                        <a14:foregroundMark x1="64667" y1="63651" x2="64667" y2="63651"/>
                        <a14:foregroundMark x1="57500" y1="68174" x2="57500" y2="68174"/>
                        <a14:foregroundMark x1="57500" y1="68174" x2="57000" y2="64297"/>
                        <a14:foregroundMark x1="65667" y1="57189" x2="61000" y2="57189"/>
                        <a14:foregroundMark x1="39500" y1="91761" x2="39500" y2="91761"/>
                        <a14:foregroundMark x1="36000" y1="93215" x2="36167" y2="85945"/>
                        <a14:foregroundMark x1="36500" y1="84330" x2="37333" y2="80452"/>
                        <a14:foregroundMark x1="39167" y1="87561" x2="39167" y2="87561"/>
                        <a14:foregroundMark x1="40833" y1="86591" x2="34833" y2="86591"/>
                        <a14:foregroundMark x1="17667" y1="39903" x2="17667" y2="39903"/>
                        <a14:foregroundMark x1="17333" y1="41842" x2="17333" y2="36026"/>
                        <a14:foregroundMark x1="18333" y1="33603" x2="18333" y2="33603"/>
                        <a14:foregroundMark x1="12500" y1="40872" x2="12833" y2="33926"/>
                        <a14:foregroundMark x1="12500" y1="29725" x2="12500" y2="29725"/>
                        <a14:foregroundMark x1="6333" y1="44103" x2="7333" y2="36834"/>
                        <a14:foregroundMark x1="6667" y1="33603" x2="6667" y2="33603"/>
                        <a14:foregroundMark x1="34000" y1="88045" x2="34833" y2="85945"/>
                        <a14:foregroundMark x1="38667" y1="85460" x2="34833" y2="85460"/>
                        <a14:foregroundMark x1="85667" y1="18578" x2="85833" y2="17932"/>
                        <a14:foregroundMark x1="85833" y1="11955" x2="85833" y2="11955"/>
                        <a14:foregroundMark x1="93333" y1="11632" x2="93500" y2="7431"/>
                        <a14:foregroundMark x1="92500" y1="20194" x2="92500" y2="20194"/>
                        <a14:foregroundMark x1="36500" y1="42488" x2="37500" y2="42326"/>
                        <a14:foregroundMark x1="37667" y1="41357" x2="37667" y2="37641"/>
                        <a14:foregroundMark x1="37833" y1="33279" x2="37833" y2="33279"/>
                        <a14:foregroundMark x1="37833" y1="30533" x2="37833" y2="30533"/>
                        <a14:backgroundMark x1="62500" y1="9047" x2="65167" y2="16478"/>
                      </a14:backgroundRemoval>
                    </a14:imgEffect>
                    <a14:imgEffect>
                      <a14:saturation sat="0"/>
                    </a14:imgEffect>
                  </a14:imgLayer>
                </a14:imgProps>
              </a:ext>
            </a:extLst>
          </a:blip>
          <a:srcRect l="77311" b="74815"/>
          <a:stretch/>
        </p:blipFill>
        <p:spPr>
          <a:xfrm>
            <a:off x="7051260" y="4996063"/>
            <a:ext cx="755070" cy="864662"/>
          </a:xfrm>
          <a:prstGeom prst="rect">
            <a:avLst/>
          </a:prstGeom>
        </p:spPr>
      </p:pic>
      <p:sp>
        <p:nvSpPr>
          <p:cNvPr id="53" name="Rectángulo 52">
            <a:extLst>
              <a:ext uri="{FF2B5EF4-FFF2-40B4-BE49-F238E27FC236}">
                <a16:creationId xmlns:a16="http://schemas.microsoft.com/office/drawing/2014/main" id="{BF9280D2-31AC-4BD6-9E2A-0E398D76EBD3}"/>
              </a:ext>
            </a:extLst>
          </p:cNvPr>
          <p:cNvSpPr/>
          <p:nvPr/>
        </p:nvSpPr>
        <p:spPr>
          <a:xfrm>
            <a:off x="8693780" y="4795748"/>
            <a:ext cx="3156418" cy="1530624"/>
          </a:xfrm>
          <a:prstGeom prst="rect">
            <a:avLst/>
          </a:prstGeom>
          <a:solidFill>
            <a:schemeClr val="accent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buClr>
                <a:schemeClr val="accent1"/>
              </a:buClr>
              <a:buSzPct val="80000"/>
            </a:pPr>
            <a:r>
              <a:rPr lang="es-MX" sz="1600" b="1" dirty="0">
                <a:solidFill>
                  <a:schemeClr val="tx1">
                    <a:lumMod val="75000"/>
                    <a:lumOff val="25000"/>
                  </a:schemeClr>
                </a:solidFill>
              </a:rPr>
              <a:t>Para que la Asamblea Constitutiva sea válida deberá reunir el cuórum necesario de delegados y delegadas que se establezca en los Estatutos.</a:t>
            </a:r>
          </a:p>
        </p:txBody>
      </p:sp>
    </p:spTree>
    <p:extLst>
      <p:ext uri="{BB962C8B-B14F-4D97-AF65-F5344CB8AC3E}">
        <p14:creationId xmlns:p14="http://schemas.microsoft.com/office/powerpoint/2010/main" val="2534579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173634E0-35A8-49F8-B01F-AC6379F607F9}"/>
              </a:ext>
            </a:extLst>
          </p:cNvPr>
          <p:cNvSpPr>
            <a:spLocks noGrp="1"/>
          </p:cNvSpPr>
          <p:nvPr>
            <p:ph idx="1"/>
          </p:nvPr>
        </p:nvSpPr>
        <p:spPr>
          <a:xfrm>
            <a:off x="677334" y="979715"/>
            <a:ext cx="8596668" cy="724782"/>
          </a:xfrm>
        </p:spPr>
        <p:txBody>
          <a:bodyPr>
            <a:normAutofit/>
          </a:bodyPr>
          <a:lstStyle/>
          <a:p>
            <a:r>
              <a:rPr lang="es-MX" dirty="0"/>
              <a:t>Se emitirá por el IEE un Protocolo de medidas sanitarias y de protección a la salud para el desarrollo de asambleas Municipales, Distritales y Constitutivas</a:t>
            </a:r>
          </a:p>
          <a:p>
            <a:pPr marL="0" indent="0">
              <a:buNone/>
            </a:pPr>
            <a:endParaRPr lang="es-MX" dirty="0"/>
          </a:p>
        </p:txBody>
      </p:sp>
      <p:sp>
        <p:nvSpPr>
          <p:cNvPr id="2" name="Título 1">
            <a:extLst>
              <a:ext uri="{FF2B5EF4-FFF2-40B4-BE49-F238E27FC236}">
                <a16:creationId xmlns:a16="http://schemas.microsoft.com/office/drawing/2014/main" id="{88DB0BE8-E359-4618-B1AD-C304BD1B9533}"/>
              </a:ext>
            </a:extLst>
          </p:cNvPr>
          <p:cNvSpPr>
            <a:spLocks noGrp="1"/>
          </p:cNvSpPr>
          <p:nvPr>
            <p:ph type="title"/>
          </p:nvPr>
        </p:nvSpPr>
        <p:spPr>
          <a:xfrm>
            <a:off x="520995" y="237460"/>
            <a:ext cx="8878185" cy="655674"/>
          </a:xfrm>
        </p:spPr>
        <p:txBody>
          <a:bodyPr>
            <a:noAutofit/>
          </a:bodyPr>
          <a:lstStyle/>
          <a:p>
            <a:r>
              <a:rPr lang="es-MX" sz="3100" dirty="0"/>
              <a:t>Protocolo de medidas sanitarias</a:t>
            </a:r>
          </a:p>
        </p:txBody>
      </p:sp>
      <p:sp>
        <p:nvSpPr>
          <p:cNvPr id="10" name="Marcador de contenido 4">
            <a:extLst>
              <a:ext uri="{FF2B5EF4-FFF2-40B4-BE49-F238E27FC236}">
                <a16:creationId xmlns:a16="http://schemas.microsoft.com/office/drawing/2014/main" id="{96859E71-C6BB-4175-A864-976C7C8916DB}"/>
              </a:ext>
            </a:extLst>
          </p:cNvPr>
          <p:cNvSpPr txBox="1">
            <a:spLocks/>
          </p:cNvSpPr>
          <p:nvPr/>
        </p:nvSpPr>
        <p:spPr>
          <a:xfrm>
            <a:off x="1006943" y="1997592"/>
            <a:ext cx="8596668" cy="4663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MX" sz="1600" dirty="0"/>
              <a:t>Las organizaciones ciudadanas serán responsables de:</a:t>
            </a:r>
          </a:p>
        </p:txBody>
      </p:sp>
      <p:sp>
        <p:nvSpPr>
          <p:cNvPr id="11" name="Marcador de contenido 4">
            <a:extLst>
              <a:ext uri="{FF2B5EF4-FFF2-40B4-BE49-F238E27FC236}">
                <a16:creationId xmlns:a16="http://schemas.microsoft.com/office/drawing/2014/main" id="{61E899C2-1B17-4158-8A84-078D00EBAA32}"/>
              </a:ext>
            </a:extLst>
          </p:cNvPr>
          <p:cNvSpPr txBox="1">
            <a:spLocks/>
          </p:cNvSpPr>
          <p:nvPr/>
        </p:nvSpPr>
        <p:spPr>
          <a:xfrm>
            <a:off x="677334" y="3173569"/>
            <a:ext cx="8596668" cy="334418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endParaRPr lang="es-MX" dirty="0"/>
          </a:p>
        </p:txBody>
      </p:sp>
      <p:sp>
        <p:nvSpPr>
          <p:cNvPr id="14" name="Marcador de contenido 4">
            <a:extLst>
              <a:ext uri="{FF2B5EF4-FFF2-40B4-BE49-F238E27FC236}">
                <a16:creationId xmlns:a16="http://schemas.microsoft.com/office/drawing/2014/main" id="{F1AE0291-6FC6-4572-9706-A372A8F1F6E8}"/>
              </a:ext>
            </a:extLst>
          </p:cNvPr>
          <p:cNvSpPr txBox="1">
            <a:spLocks/>
          </p:cNvSpPr>
          <p:nvPr/>
        </p:nvSpPr>
        <p:spPr>
          <a:xfrm>
            <a:off x="1006943" y="2550929"/>
            <a:ext cx="8596668" cy="11409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s-MX" sz="1600" dirty="0"/>
              <a:t>La implementación de las acciones recomendadas en el protocolo y las medidas emitidas por las autoridades en materia de salud.</a:t>
            </a:r>
          </a:p>
          <a:p>
            <a:pPr>
              <a:buFont typeface="Arial" panose="020B0604020202020204" pitchFamily="34" charset="0"/>
              <a:buChar char="•"/>
            </a:pPr>
            <a:r>
              <a:rPr lang="es-MX" sz="1600" dirty="0"/>
              <a:t>De difundir las medidas previstas entre la ciudadanía y personas involucradas.</a:t>
            </a:r>
          </a:p>
          <a:p>
            <a:pPr>
              <a:buFont typeface="Arial" panose="020B0604020202020204" pitchFamily="34" charset="0"/>
              <a:buChar char="•"/>
            </a:pPr>
            <a:endParaRPr lang="es-MX" dirty="0"/>
          </a:p>
          <a:p>
            <a:pPr>
              <a:buFont typeface="Arial" panose="020B0604020202020204" pitchFamily="34" charset="0"/>
              <a:buChar char="•"/>
            </a:pPr>
            <a:endParaRPr lang="es-MX" dirty="0"/>
          </a:p>
        </p:txBody>
      </p:sp>
      <p:sp>
        <p:nvSpPr>
          <p:cNvPr id="15" name="Rectángulo 14">
            <a:extLst>
              <a:ext uri="{FF2B5EF4-FFF2-40B4-BE49-F238E27FC236}">
                <a16:creationId xmlns:a16="http://schemas.microsoft.com/office/drawing/2014/main" id="{149E0ACC-8276-440A-963E-07C0EEE8ECB7}"/>
              </a:ext>
            </a:extLst>
          </p:cNvPr>
          <p:cNvSpPr/>
          <p:nvPr/>
        </p:nvSpPr>
        <p:spPr>
          <a:xfrm>
            <a:off x="347725" y="3984932"/>
            <a:ext cx="4617680" cy="2635608"/>
          </a:xfrm>
          <a:prstGeom prst="rect">
            <a:avLst/>
          </a:prstGeom>
          <a:solidFill>
            <a:schemeClr val="accent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just">
              <a:spcBef>
                <a:spcPts val="1000"/>
              </a:spcBef>
              <a:buClr>
                <a:schemeClr val="accent1"/>
              </a:buClr>
              <a:buSzPct val="80000"/>
              <a:buFont typeface="Arial" panose="020B0604020202020204" pitchFamily="34" charset="0"/>
              <a:buChar char="•"/>
            </a:pPr>
            <a:r>
              <a:rPr lang="es-MX" sz="1400" dirty="0">
                <a:solidFill>
                  <a:schemeClr val="accent1">
                    <a:lumMod val="75000"/>
                  </a:schemeClr>
                </a:solidFill>
              </a:rPr>
              <a:t>Lavado de manos constante y uso de desinfectante a base de alcohol al 70%.</a:t>
            </a:r>
          </a:p>
          <a:p>
            <a:pPr marL="285750" indent="-285750" algn="just">
              <a:spcBef>
                <a:spcPts val="1000"/>
              </a:spcBef>
              <a:buClr>
                <a:schemeClr val="accent1"/>
              </a:buClr>
              <a:buSzPct val="80000"/>
              <a:buFont typeface="Arial" panose="020B0604020202020204" pitchFamily="34" charset="0"/>
              <a:buChar char="•"/>
            </a:pPr>
            <a:r>
              <a:rPr lang="es-MX" sz="1400" dirty="0">
                <a:solidFill>
                  <a:schemeClr val="accent1">
                    <a:lumMod val="75000"/>
                  </a:schemeClr>
                </a:solidFill>
              </a:rPr>
              <a:t>Evitar el contacto directo entre personas, preservando distancias de al menos 1.5 metros.</a:t>
            </a:r>
          </a:p>
          <a:p>
            <a:pPr marL="285750" indent="-285750" algn="just">
              <a:spcBef>
                <a:spcPts val="1000"/>
              </a:spcBef>
              <a:buClr>
                <a:schemeClr val="accent1"/>
              </a:buClr>
              <a:buSzPct val="80000"/>
              <a:buFont typeface="Arial" panose="020B0604020202020204" pitchFamily="34" charset="0"/>
              <a:buChar char="•"/>
            </a:pPr>
            <a:r>
              <a:rPr lang="es-MX" sz="1400" dirty="0">
                <a:solidFill>
                  <a:schemeClr val="accent1">
                    <a:lumMod val="75000"/>
                  </a:schemeClr>
                </a:solidFill>
              </a:rPr>
              <a:t>Uso obligatorio de cubrebocas. </a:t>
            </a:r>
            <a:r>
              <a:rPr lang="es-MX" sz="1400" b="1" dirty="0">
                <a:solidFill>
                  <a:schemeClr val="accent1">
                    <a:lumMod val="75000"/>
                  </a:schemeClr>
                </a:solidFill>
              </a:rPr>
              <a:t>*</a:t>
            </a:r>
          </a:p>
          <a:p>
            <a:pPr marL="285750" indent="-285750" algn="just">
              <a:spcBef>
                <a:spcPts val="1000"/>
              </a:spcBef>
              <a:buClr>
                <a:schemeClr val="accent1"/>
              </a:buClr>
              <a:buSzPct val="80000"/>
              <a:buFont typeface="Arial" panose="020B0604020202020204" pitchFamily="34" charset="0"/>
              <a:buChar char="•"/>
            </a:pPr>
            <a:r>
              <a:rPr lang="es-MX" sz="1400" dirty="0">
                <a:solidFill>
                  <a:schemeClr val="accent1">
                    <a:lumMod val="75000"/>
                  </a:schemeClr>
                </a:solidFill>
              </a:rPr>
              <a:t>Cubrir nariz y boca con el antebrazo en caso de toser o estornudar.</a:t>
            </a:r>
          </a:p>
          <a:p>
            <a:pPr marL="285750" indent="-285750" algn="just">
              <a:spcBef>
                <a:spcPts val="1000"/>
              </a:spcBef>
              <a:buClr>
                <a:schemeClr val="accent1"/>
              </a:buClr>
              <a:buSzPct val="80000"/>
              <a:buFont typeface="Arial" panose="020B0604020202020204" pitchFamily="34" charset="0"/>
              <a:buChar char="•"/>
            </a:pPr>
            <a:r>
              <a:rPr lang="es-MX" sz="1400" dirty="0">
                <a:solidFill>
                  <a:schemeClr val="accent1">
                    <a:lumMod val="75000"/>
                  </a:schemeClr>
                </a:solidFill>
              </a:rPr>
              <a:t>No escupir.</a:t>
            </a:r>
          </a:p>
          <a:p>
            <a:pPr marL="285750" indent="-285750" algn="just">
              <a:spcBef>
                <a:spcPts val="1000"/>
              </a:spcBef>
              <a:buClr>
                <a:schemeClr val="accent1"/>
              </a:buClr>
              <a:buSzPct val="80000"/>
              <a:buFont typeface="Arial" panose="020B0604020202020204" pitchFamily="34" charset="0"/>
              <a:buChar char="•"/>
            </a:pPr>
            <a:r>
              <a:rPr lang="es-MX" sz="1400" dirty="0">
                <a:solidFill>
                  <a:schemeClr val="accent1">
                    <a:lumMod val="75000"/>
                  </a:schemeClr>
                </a:solidFill>
              </a:rPr>
              <a:t>No tocarse la nariz, boca y ojos con manos sucias.</a:t>
            </a:r>
          </a:p>
        </p:txBody>
      </p:sp>
      <p:sp>
        <p:nvSpPr>
          <p:cNvPr id="17" name="Rectángulo 16">
            <a:extLst>
              <a:ext uri="{FF2B5EF4-FFF2-40B4-BE49-F238E27FC236}">
                <a16:creationId xmlns:a16="http://schemas.microsoft.com/office/drawing/2014/main" id="{6173502C-4643-4BD6-A666-3275431F163A}"/>
              </a:ext>
            </a:extLst>
          </p:cNvPr>
          <p:cNvSpPr/>
          <p:nvPr/>
        </p:nvSpPr>
        <p:spPr>
          <a:xfrm>
            <a:off x="5295014" y="3984932"/>
            <a:ext cx="4617680" cy="2635608"/>
          </a:xfrm>
          <a:prstGeom prst="rect">
            <a:avLst/>
          </a:prstGeom>
          <a:solidFill>
            <a:schemeClr val="accent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just">
              <a:spcBef>
                <a:spcPts val="1000"/>
              </a:spcBef>
              <a:buClr>
                <a:schemeClr val="accent1"/>
              </a:buClr>
              <a:buSzPct val="80000"/>
              <a:buFont typeface="Arial" panose="020B0604020202020204" pitchFamily="34" charset="0"/>
              <a:buChar char="•"/>
            </a:pPr>
            <a:r>
              <a:rPr lang="es-MX" sz="1400" dirty="0">
                <a:solidFill>
                  <a:schemeClr val="accent1">
                    <a:lumMod val="75000"/>
                  </a:schemeClr>
                </a:solidFill>
              </a:rPr>
              <a:t>No consumir alimentos en el área.</a:t>
            </a:r>
          </a:p>
          <a:p>
            <a:pPr marL="285750" indent="-285750" algn="just">
              <a:spcBef>
                <a:spcPts val="1000"/>
              </a:spcBef>
              <a:buClr>
                <a:schemeClr val="accent1"/>
              </a:buClr>
              <a:buSzPct val="80000"/>
              <a:buFont typeface="Arial" panose="020B0604020202020204" pitchFamily="34" charset="0"/>
              <a:buChar char="•"/>
            </a:pPr>
            <a:r>
              <a:rPr lang="es-MX" sz="1400" dirty="0">
                <a:solidFill>
                  <a:schemeClr val="accent1">
                    <a:lumMod val="75000"/>
                  </a:schemeClr>
                </a:solidFill>
              </a:rPr>
              <a:t>No saludar de mano o mantener contacto físico con otra persona.</a:t>
            </a:r>
          </a:p>
          <a:p>
            <a:pPr marL="285750" indent="-285750" algn="just">
              <a:spcBef>
                <a:spcPts val="1000"/>
              </a:spcBef>
              <a:buClr>
                <a:schemeClr val="accent1"/>
              </a:buClr>
              <a:buSzPct val="80000"/>
              <a:buFont typeface="Arial" panose="020B0604020202020204" pitchFamily="34" charset="0"/>
              <a:buChar char="•"/>
            </a:pPr>
            <a:r>
              <a:rPr lang="es-MX" sz="1400" dirty="0">
                <a:solidFill>
                  <a:schemeClr val="accent1">
                    <a:lumMod val="75000"/>
                  </a:schemeClr>
                </a:solidFill>
              </a:rPr>
              <a:t>Toma de temperatura al ingreso a espacios para eventos.</a:t>
            </a:r>
          </a:p>
          <a:p>
            <a:pPr marL="285750" indent="-285750" algn="just">
              <a:spcBef>
                <a:spcPts val="1000"/>
              </a:spcBef>
              <a:buClr>
                <a:schemeClr val="accent1"/>
              </a:buClr>
              <a:buSzPct val="80000"/>
              <a:buFont typeface="Arial" panose="020B0604020202020204" pitchFamily="34" charset="0"/>
              <a:buChar char="•"/>
            </a:pPr>
            <a:r>
              <a:rPr lang="es-MX" sz="1400" dirty="0">
                <a:solidFill>
                  <a:schemeClr val="accent1">
                    <a:lumMod val="75000"/>
                  </a:schemeClr>
                </a:solidFill>
              </a:rPr>
              <a:t>Prohibir entrada a personas con sintomatología respiratoria.</a:t>
            </a:r>
          </a:p>
          <a:p>
            <a:pPr marL="285750" indent="-285750" algn="just">
              <a:spcBef>
                <a:spcPts val="1000"/>
              </a:spcBef>
              <a:buClr>
                <a:schemeClr val="accent1"/>
              </a:buClr>
              <a:buSzPct val="80000"/>
              <a:buFont typeface="Arial" panose="020B0604020202020204" pitchFamily="34" charset="0"/>
              <a:buChar char="•"/>
            </a:pPr>
            <a:r>
              <a:rPr lang="es-MX" sz="1400" dirty="0">
                <a:solidFill>
                  <a:schemeClr val="accent1">
                    <a:lumMod val="75000"/>
                  </a:schemeClr>
                </a:solidFill>
              </a:rPr>
              <a:t>Observar las asistencias máximas de los espacios.</a:t>
            </a:r>
          </a:p>
          <a:p>
            <a:pPr marL="285750" indent="-285750" algn="just">
              <a:spcBef>
                <a:spcPts val="1000"/>
              </a:spcBef>
              <a:buClr>
                <a:schemeClr val="accent1"/>
              </a:buClr>
              <a:buSzPct val="80000"/>
              <a:buFont typeface="Arial" panose="020B0604020202020204" pitchFamily="34" charset="0"/>
              <a:buChar char="•"/>
            </a:pPr>
            <a:r>
              <a:rPr lang="es-MX" sz="1400" dirty="0">
                <a:solidFill>
                  <a:schemeClr val="accent1">
                    <a:lumMod val="75000"/>
                  </a:schemeClr>
                </a:solidFill>
              </a:rPr>
              <a:t>Limpieza y desinfección permanente.</a:t>
            </a:r>
          </a:p>
        </p:txBody>
      </p:sp>
    </p:spTree>
    <p:extLst>
      <p:ext uri="{BB962C8B-B14F-4D97-AF65-F5344CB8AC3E}">
        <p14:creationId xmlns:p14="http://schemas.microsoft.com/office/powerpoint/2010/main" val="636295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AF7F5ADF-AA14-4785-8BA9-CD12C97C6105}"/>
              </a:ext>
            </a:extLst>
          </p:cNvPr>
          <p:cNvGrpSpPr/>
          <p:nvPr/>
        </p:nvGrpSpPr>
        <p:grpSpPr>
          <a:xfrm>
            <a:off x="7293935" y="0"/>
            <a:ext cx="4005009" cy="6858001"/>
            <a:chOff x="7293935" y="0"/>
            <a:chExt cx="4005009" cy="6858001"/>
          </a:xfrm>
        </p:grpSpPr>
        <p:sp>
          <p:nvSpPr>
            <p:cNvPr id="4" name="Rectángulo 3">
              <a:extLst>
                <a:ext uri="{FF2B5EF4-FFF2-40B4-BE49-F238E27FC236}">
                  <a16:creationId xmlns:a16="http://schemas.microsoft.com/office/drawing/2014/main" id="{BAE75D78-27B0-4A67-B5BB-27C6A841D878}"/>
                </a:ext>
              </a:extLst>
            </p:cNvPr>
            <p:cNvSpPr/>
            <p:nvPr/>
          </p:nvSpPr>
          <p:spPr>
            <a:xfrm rot="21077321">
              <a:off x="9395976" y="128849"/>
              <a:ext cx="1902968" cy="4543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a:extLst>
                <a:ext uri="{FF2B5EF4-FFF2-40B4-BE49-F238E27FC236}">
                  <a16:creationId xmlns:a16="http://schemas.microsoft.com/office/drawing/2014/main" id="{B691E910-94A7-4B93-9283-00DBDCC45A49}"/>
                </a:ext>
              </a:extLst>
            </p:cNvPr>
            <p:cNvSpPr/>
            <p:nvPr/>
          </p:nvSpPr>
          <p:spPr>
            <a:xfrm rot="1754304">
              <a:off x="9220803" y="3897045"/>
              <a:ext cx="1902968" cy="265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8530C801-84A9-45A9-8441-36D796F2E870}"/>
                </a:ext>
              </a:extLst>
            </p:cNvPr>
            <p:cNvSpPr/>
            <p:nvPr/>
          </p:nvSpPr>
          <p:spPr>
            <a:xfrm>
              <a:off x="9062859" y="0"/>
              <a:ext cx="1902968" cy="436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a:extLst>
                <a:ext uri="{FF2B5EF4-FFF2-40B4-BE49-F238E27FC236}">
                  <a16:creationId xmlns:a16="http://schemas.microsoft.com/office/drawing/2014/main" id="{84F1726E-FC4A-4D10-8077-0C9FEAF727F6}"/>
                </a:ext>
              </a:extLst>
            </p:cNvPr>
            <p:cNvSpPr/>
            <p:nvPr/>
          </p:nvSpPr>
          <p:spPr>
            <a:xfrm>
              <a:off x="7293935" y="5879805"/>
              <a:ext cx="2931551" cy="978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 name="Título 1">
            <a:extLst>
              <a:ext uri="{FF2B5EF4-FFF2-40B4-BE49-F238E27FC236}">
                <a16:creationId xmlns:a16="http://schemas.microsoft.com/office/drawing/2014/main" id="{88DB0BE8-E359-4618-B1AD-C304BD1B9533}"/>
              </a:ext>
            </a:extLst>
          </p:cNvPr>
          <p:cNvSpPr>
            <a:spLocks noGrp="1"/>
          </p:cNvSpPr>
          <p:nvPr>
            <p:ph type="title"/>
          </p:nvPr>
        </p:nvSpPr>
        <p:spPr>
          <a:xfrm>
            <a:off x="677334" y="237460"/>
            <a:ext cx="8596668" cy="655674"/>
          </a:xfrm>
        </p:spPr>
        <p:txBody>
          <a:bodyPr>
            <a:normAutofit/>
          </a:bodyPr>
          <a:lstStyle/>
          <a:p>
            <a:r>
              <a:rPr lang="es-MX" sz="3100" dirty="0"/>
              <a:t>Medidas sanitarias en las Asambleas</a:t>
            </a:r>
          </a:p>
        </p:txBody>
      </p:sp>
      <p:sp>
        <p:nvSpPr>
          <p:cNvPr id="15" name="Marcador de contenido 2">
            <a:extLst>
              <a:ext uri="{FF2B5EF4-FFF2-40B4-BE49-F238E27FC236}">
                <a16:creationId xmlns:a16="http://schemas.microsoft.com/office/drawing/2014/main" id="{A20C1D90-9E88-4742-9CFB-0E76C11B8CE9}"/>
              </a:ext>
            </a:extLst>
          </p:cNvPr>
          <p:cNvSpPr>
            <a:spLocks noGrp="1"/>
          </p:cNvSpPr>
          <p:nvPr>
            <p:ph idx="1"/>
          </p:nvPr>
        </p:nvSpPr>
        <p:spPr>
          <a:xfrm>
            <a:off x="782127" y="1035406"/>
            <a:ext cx="10183700" cy="1679463"/>
          </a:xfrm>
        </p:spPr>
        <p:txBody>
          <a:bodyPr>
            <a:normAutofit/>
          </a:bodyPr>
          <a:lstStyle/>
          <a:p>
            <a:pPr marL="0" indent="0" algn="just">
              <a:buNone/>
            </a:pPr>
            <a:r>
              <a:rPr lang="es-ES" dirty="0"/>
              <a:t>La locación donde se lleven a cabo las asambleas deberá contar con:</a:t>
            </a:r>
          </a:p>
          <a:p>
            <a:pPr lvl="1" algn="just">
              <a:buFontTx/>
              <a:buChar char="-"/>
            </a:pPr>
            <a:r>
              <a:rPr lang="es-ES" dirty="0"/>
              <a:t>La infraestructura y servicios necesarios a fin de que el IEE pueda cumplir con sus actividades.</a:t>
            </a:r>
          </a:p>
          <a:p>
            <a:pPr lvl="1" algn="just">
              <a:buFontTx/>
              <a:buChar char="-"/>
            </a:pPr>
            <a:r>
              <a:rPr lang="es-ES" dirty="0"/>
              <a:t>La capacidad suficiente para albergar la cantidad de asistentes que la organización contemple</a:t>
            </a:r>
          </a:p>
          <a:p>
            <a:pPr lvl="1" algn="just">
              <a:buFontTx/>
              <a:buChar char="-"/>
            </a:pPr>
            <a:r>
              <a:rPr lang="es-ES" dirty="0"/>
              <a:t>Cumplir con las recomendaciones previstas.</a:t>
            </a:r>
          </a:p>
        </p:txBody>
      </p:sp>
      <p:pic>
        <p:nvPicPr>
          <p:cNvPr id="3" name="Imagen 2">
            <a:extLst>
              <a:ext uri="{FF2B5EF4-FFF2-40B4-BE49-F238E27FC236}">
                <a16:creationId xmlns:a16="http://schemas.microsoft.com/office/drawing/2014/main" id="{23B8971F-CCE2-4455-B0CC-85B51E0140BB}"/>
              </a:ext>
            </a:extLst>
          </p:cNvPr>
          <p:cNvPicPr>
            <a:picLocks noChangeAspect="1"/>
          </p:cNvPicPr>
          <p:nvPr/>
        </p:nvPicPr>
        <p:blipFill rotWithShape="1">
          <a:blip r:embed="rId2"/>
          <a:srcRect l="81541" t="32704" r="15058" b="53069"/>
          <a:stretch/>
        </p:blipFill>
        <p:spPr>
          <a:xfrm>
            <a:off x="1007262" y="1427905"/>
            <a:ext cx="459088" cy="1079596"/>
          </a:xfrm>
          <a:prstGeom prst="rect">
            <a:avLst/>
          </a:prstGeom>
        </p:spPr>
      </p:pic>
      <p:sp>
        <p:nvSpPr>
          <p:cNvPr id="16" name="Rectángulo 15">
            <a:extLst>
              <a:ext uri="{FF2B5EF4-FFF2-40B4-BE49-F238E27FC236}">
                <a16:creationId xmlns:a16="http://schemas.microsoft.com/office/drawing/2014/main" id="{A6797C39-EF87-4425-A372-FF746F4B0077}"/>
              </a:ext>
            </a:extLst>
          </p:cNvPr>
          <p:cNvSpPr/>
          <p:nvPr/>
        </p:nvSpPr>
        <p:spPr>
          <a:xfrm>
            <a:off x="782127" y="2857140"/>
            <a:ext cx="5086502" cy="37633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buClr>
                <a:schemeClr val="accent1"/>
              </a:buClr>
              <a:buSzPct val="80000"/>
            </a:pPr>
            <a:r>
              <a:rPr lang="es-MX" sz="1400" b="1" dirty="0">
                <a:solidFill>
                  <a:schemeClr val="tx1">
                    <a:lumMod val="75000"/>
                    <a:lumOff val="25000"/>
                  </a:schemeClr>
                </a:solidFill>
              </a:rPr>
              <a:t>ACONDICIONAMIENTO</a:t>
            </a:r>
          </a:p>
          <a:p>
            <a:pPr marL="285750" indent="-285750" algn="just">
              <a:spcBef>
                <a:spcPts val="1000"/>
              </a:spcBef>
              <a:buClr>
                <a:schemeClr val="accent1"/>
              </a:buClr>
              <a:buSzPct val="80000"/>
              <a:buFont typeface="Wingdings" panose="05000000000000000000" pitchFamily="2" charset="2"/>
              <a:buChar char="§"/>
            </a:pPr>
            <a:r>
              <a:rPr lang="es-MX" sz="1400" dirty="0">
                <a:solidFill>
                  <a:schemeClr val="bg1">
                    <a:lumMod val="50000"/>
                  </a:schemeClr>
                </a:solidFill>
              </a:rPr>
              <a:t>Establecer una entrada y una salida exclusiva del inmueble, o dividir físicamente en caso de un solo acceso.</a:t>
            </a:r>
          </a:p>
          <a:p>
            <a:pPr marL="285750" indent="-285750" algn="just">
              <a:spcBef>
                <a:spcPts val="1000"/>
              </a:spcBef>
              <a:buClr>
                <a:schemeClr val="accent1"/>
              </a:buClr>
              <a:buSzPct val="80000"/>
              <a:buFont typeface="Wingdings" panose="05000000000000000000" pitchFamily="2" charset="2"/>
              <a:buChar char="§"/>
            </a:pPr>
            <a:r>
              <a:rPr lang="es-MX" sz="1400" dirty="0">
                <a:solidFill>
                  <a:schemeClr val="bg1">
                    <a:lumMod val="50000"/>
                  </a:schemeClr>
                </a:solidFill>
              </a:rPr>
              <a:t>Delimitar rutas de acceso a los lugares en los que se ubicarán los muebles para los asistentes.</a:t>
            </a:r>
          </a:p>
          <a:p>
            <a:pPr marL="285750" indent="-285750" algn="just">
              <a:spcBef>
                <a:spcPts val="1000"/>
              </a:spcBef>
              <a:buClr>
                <a:schemeClr val="accent1"/>
              </a:buClr>
              <a:buSzPct val="80000"/>
              <a:buFont typeface="Wingdings" panose="05000000000000000000" pitchFamily="2" charset="2"/>
              <a:buChar char="§"/>
            </a:pPr>
            <a:r>
              <a:rPr lang="es-MX" sz="1400" dirty="0">
                <a:solidFill>
                  <a:schemeClr val="bg1">
                    <a:lumMod val="50000"/>
                  </a:schemeClr>
                </a:solidFill>
              </a:rPr>
              <a:t>Señalizar los espacios para guardar la distancia de 1.5 metros. (Se sugiere considerar sillas para cada asistente)</a:t>
            </a:r>
          </a:p>
          <a:p>
            <a:pPr marL="285750" indent="-285750" algn="just">
              <a:spcBef>
                <a:spcPts val="1000"/>
              </a:spcBef>
              <a:buClr>
                <a:schemeClr val="accent1"/>
              </a:buClr>
              <a:buSzPct val="80000"/>
              <a:buFont typeface="Wingdings" panose="05000000000000000000" pitchFamily="2" charset="2"/>
              <a:buChar char="§"/>
            </a:pPr>
            <a:r>
              <a:rPr lang="es-MX" sz="1400" dirty="0">
                <a:solidFill>
                  <a:schemeClr val="bg1">
                    <a:lumMod val="50000"/>
                  </a:schemeClr>
                </a:solidFill>
              </a:rPr>
              <a:t>Colocar carteles informativos que recuerden las medidas sanitarias a observar durante el desarrollo de la asamblea.</a:t>
            </a:r>
          </a:p>
          <a:p>
            <a:pPr marL="285750" indent="-285750" algn="just">
              <a:spcBef>
                <a:spcPts val="1000"/>
              </a:spcBef>
              <a:buClr>
                <a:schemeClr val="accent1"/>
              </a:buClr>
              <a:buSzPct val="80000"/>
              <a:buFont typeface="Wingdings" panose="05000000000000000000" pitchFamily="2" charset="2"/>
              <a:buChar char="§"/>
            </a:pPr>
            <a:r>
              <a:rPr lang="es-MX" sz="1400" dirty="0">
                <a:solidFill>
                  <a:schemeClr val="bg1">
                    <a:lumMod val="50000"/>
                  </a:schemeClr>
                </a:solidFill>
              </a:rPr>
              <a:t>Colocar dispensadores de gel antibacterial y/o toallas desinfectantes.</a:t>
            </a:r>
          </a:p>
          <a:p>
            <a:endParaRPr lang="es-MX" sz="1400" dirty="0">
              <a:solidFill>
                <a:schemeClr val="bg1">
                  <a:lumMod val="50000"/>
                </a:schemeClr>
              </a:solidFill>
            </a:endParaRPr>
          </a:p>
        </p:txBody>
      </p:sp>
      <p:sp>
        <p:nvSpPr>
          <p:cNvPr id="17" name="Rectángulo 16">
            <a:extLst>
              <a:ext uri="{FF2B5EF4-FFF2-40B4-BE49-F238E27FC236}">
                <a16:creationId xmlns:a16="http://schemas.microsoft.com/office/drawing/2014/main" id="{81CFCF08-CE8B-4779-98DC-DB1E851952EC}"/>
              </a:ext>
            </a:extLst>
          </p:cNvPr>
          <p:cNvSpPr/>
          <p:nvPr/>
        </p:nvSpPr>
        <p:spPr>
          <a:xfrm>
            <a:off x="6323371" y="2875131"/>
            <a:ext cx="5086502" cy="374540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buClr>
                <a:schemeClr val="accent1"/>
              </a:buClr>
              <a:buSzPct val="80000"/>
            </a:pPr>
            <a:r>
              <a:rPr lang="es-MX" sz="1400" b="1" dirty="0">
                <a:solidFill>
                  <a:schemeClr val="tx1">
                    <a:lumMod val="75000"/>
                    <a:lumOff val="25000"/>
                  </a:schemeClr>
                </a:solidFill>
              </a:rPr>
              <a:t>VENTILACIÓN ADECUADA</a:t>
            </a:r>
          </a:p>
          <a:p>
            <a:pPr marL="285750" indent="-285750" algn="just">
              <a:spcBef>
                <a:spcPts val="1000"/>
              </a:spcBef>
              <a:buClr>
                <a:schemeClr val="accent1"/>
              </a:buClr>
              <a:buSzPct val="80000"/>
              <a:buFont typeface="Wingdings" panose="05000000000000000000" pitchFamily="2" charset="2"/>
              <a:buChar char="§"/>
            </a:pPr>
            <a:r>
              <a:rPr lang="es-MX" sz="1400" dirty="0">
                <a:solidFill>
                  <a:schemeClr val="bg1">
                    <a:lumMod val="50000"/>
                  </a:schemeClr>
                </a:solidFill>
              </a:rPr>
              <a:t>Mantener la máxima ventilación posible, natural o mediante sistemas de ventilación; en caso de disponer solo ventilación natural, mantener ventanas y puertas abiertas.</a:t>
            </a:r>
          </a:p>
          <a:p>
            <a:pPr marL="285750" indent="-285750" algn="just">
              <a:spcBef>
                <a:spcPts val="1000"/>
              </a:spcBef>
              <a:buClr>
                <a:schemeClr val="accent1"/>
              </a:buClr>
              <a:buSzPct val="80000"/>
              <a:buFont typeface="Wingdings" panose="05000000000000000000" pitchFamily="2" charset="2"/>
              <a:buChar char="§"/>
            </a:pPr>
            <a:r>
              <a:rPr lang="es-MX" sz="1400" dirty="0">
                <a:solidFill>
                  <a:schemeClr val="bg1">
                    <a:lumMod val="50000"/>
                  </a:schemeClr>
                </a:solidFill>
              </a:rPr>
              <a:t>Iniciar la ventilación dos horas antes de la apertura del lugar.</a:t>
            </a:r>
          </a:p>
          <a:p>
            <a:pPr marL="285750" indent="-285750" algn="just">
              <a:spcBef>
                <a:spcPts val="1000"/>
              </a:spcBef>
              <a:buClr>
                <a:schemeClr val="accent1"/>
              </a:buClr>
              <a:buSzPct val="80000"/>
              <a:buFont typeface="Wingdings" panose="05000000000000000000" pitchFamily="2" charset="2"/>
              <a:buChar char="§"/>
            </a:pPr>
            <a:r>
              <a:rPr lang="es-MX" sz="1400" dirty="0">
                <a:solidFill>
                  <a:schemeClr val="bg1">
                    <a:lumMod val="50000"/>
                  </a:schemeClr>
                </a:solidFill>
              </a:rPr>
              <a:t>Impedir la recirculación del aire evitando que las descargas de extracciones estén cerca de tomas de aire exterior.</a:t>
            </a:r>
          </a:p>
          <a:p>
            <a:pPr marL="285750" indent="-285750" algn="just">
              <a:spcBef>
                <a:spcPts val="1000"/>
              </a:spcBef>
              <a:buClr>
                <a:schemeClr val="accent1"/>
              </a:buClr>
              <a:buSzPct val="80000"/>
              <a:buFont typeface="Wingdings" panose="05000000000000000000" pitchFamily="2" charset="2"/>
              <a:buChar char="§"/>
            </a:pPr>
            <a:r>
              <a:rPr lang="es-MX" sz="1400" dirty="0">
                <a:solidFill>
                  <a:schemeClr val="bg1">
                    <a:lumMod val="50000"/>
                  </a:schemeClr>
                </a:solidFill>
              </a:rPr>
              <a:t>Utilizar ventiladores a la menor velocidad posible complementando con ventilación natural.</a:t>
            </a:r>
          </a:p>
          <a:p>
            <a:pPr marL="285750" indent="-285750" algn="just">
              <a:spcBef>
                <a:spcPts val="1000"/>
              </a:spcBef>
              <a:buClr>
                <a:schemeClr val="accent1"/>
              </a:buClr>
              <a:buSzPct val="80000"/>
              <a:buFont typeface="Wingdings" panose="05000000000000000000" pitchFamily="2" charset="2"/>
              <a:buChar char="§"/>
            </a:pPr>
            <a:r>
              <a:rPr lang="es-MX" sz="1400" dirty="0">
                <a:solidFill>
                  <a:schemeClr val="bg1">
                    <a:lumMod val="50000"/>
                  </a:schemeClr>
                </a:solidFill>
              </a:rPr>
              <a:t>Evitar el flujo de aire directo a las personas.</a:t>
            </a:r>
          </a:p>
          <a:p>
            <a:endParaRPr lang="es-MX" sz="1400" dirty="0">
              <a:solidFill>
                <a:schemeClr val="bg1">
                  <a:lumMod val="50000"/>
                </a:schemeClr>
              </a:solidFill>
            </a:endParaRPr>
          </a:p>
        </p:txBody>
      </p:sp>
    </p:spTree>
    <p:extLst>
      <p:ext uri="{BB962C8B-B14F-4D97-AF65-F5344CB8AC3E}">
        <p14:creationId xmlns:p14="http://schemas.microsoft.com/office/powerpoint/2010/main" val="3829645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AF7F5ADF-AA14-4785-8BA9-CD12C97C6105}"/>
              </a:ext>
            </a:extLst>
          </p:cNvPr>
          <p:cNvGrpSpPr/>
          <p:nvPr/>
        </p:nvGrpSpPr>
        <p:grpSpPr>
          <a:xfrm>
            <a:off x="7293935" y="0"/>
            <a:ext cx="4005009" cy="6858001"/>
            <a:chOff x="7293935" y="0"/>
            <a:chExt cx="4005009" cy="6858001"/>
          </a:xfrm>
        </p:grpSpPr>
        <p:sp>
          <p:nvSpPr>
            <p:cNvPr id="4" name="Rectángulo 3">
              <a:extLst>
                <a:ext uri="{FF2B5EF4-FFF2-40B4-BE49-F238E27FC236}">
                  <a16:creationId xmlns:a16="http://schemas.microsoft.com/office/drawing/2014/main" id="{BAE75D78-27B0-4A67-B5BB-27C6A841D878}"/>
                </a:ext>
              </a:extLst>
            </p:cNvPr>
            <p:cNvSpPr/>
            <p:nvPr/>
          </p:nvSpPr>
          <p:spPr>
            <a:xfrm rot="21077321">
              <a:off x="9395976" y="128849"/>
              <a:ext cx="1902968" cy="4543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a:extLst>
                <a:ext uri="{FF2B5EF4-FFF2-40B4-BE49-F238E27FC236}">
                  <a16:creationId xmlns:a16="http://schemas.microsoft.com/office/drawing/2014/main" id="{B691E910-94A7-4B93-9283-00DBDCC45A49}"/>
                </a:ext>
              </a:extLst>
            </p:cNvPr>
            <p:cNvSpPr/>
            <p:nvPr/>
          </p:nvSpPr>
          <p:spPr>
            <a:xfrm rot="1754304">
              <a:off x="9220803" y="3897045"/>
              <a:ext cx="1902968" cy="265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8530C801-84A9-45A9-8441-36D796F2E870}"/>
                </a:ext>
              </a:extLst>
            </p:cNvPr>
            <p:cNvSpPr/>
            <p:nvPr/>
          </p:nvSpPr>
          <p:spPr>
            <a:xfrm>
              <a:off x="9062859" y="0"/>
              <a:ext cx="1902968" cy="436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a:extLst>
                <a:ext uri="{FF2B5EF4-FFF2-40B4-BE49-F238E27FC236}">
                  <a16:creationId xmlns:a16="http://schemas.microsoft.com/office/drawing/2014/main" id="{84F1726E-FC4A-4D10-8077-0C9FEAF727F6}"/>
                </a:ext>
              </a:extLst>
            </p:cNvPr>
            <p:cNvSpPr/>
            <p:nvPr/>
          </p:nvSpPr>
          <p:spPr>
            <a:xfrm>
              <a:off x="7293935" y="5879805"/>
              <a:ext cx="2931551" cy="978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4" name="Rectángulo 13">
            <a:extLst>
              <a:ext uri="{FF2B5EF4-FFF2-40B4-BE49-F238E27FC236}">
                <a16:creationId xmlns:a16="http://schemas.microsoft.com/office/drawing/2014/main" id="{06D4B566-3409-4EE8-BD8F-9143340CB82F}"/>
              </a:ext>
            </a:extLst>
          </p:cNvPr>
          <p:cNvSpPr/>
          <p:nvPr/>
        </p:nvSpPr>
        <p:spPr>
          <a:xfrm>
            <a:off x="782126" y="896785"/>
            <a:ext cx="10183699" cy="2920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1000"/>
              </a:spcBef>
              <a:buClr>
                <a:schemeClr val="accent1"/>
              </a:buClr>
              <a:buSzPct val="80000"/>
            </a:pPr>
            <a:endParaRPr lang="es-MX" sz="20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spcBef>
                <a:spcPts val="1000"/>
              </a:spcBef>
              <a:buClr>
                <a:schemeClr val="accent1"/>
              </a:buClr>
              <a:buSzPct val="80000"/>
            </a:pPr>
            <a:endParaRPr lang="es-MX" sz="1600" dirty="0">
              <a:solidFill>
                <a:schemeClr val="tx1">
                  <a:lumMod val="75000"/>
                  <a:lumOff val="25000"/>
                </a:schemeClr>
              </a:solidFill>
            </a:endParaRPr>
          </a:p>
          <a:p>
            <a:pPr algn="ctr"/>
            <a:endParaRPr lang="es-MX" sz="1600" dirty="0">
              <a:solidFill>
                <a:schemeClr val="bg1">
                  <a:lumMod val="50000"/>
                </a:schemeClr>
              </a:solidFill>
            </a:endParaRPr>
          </a:p>
        </p:txBody>
      </p:sp>
      <p:sp>
        <p:nvSpPr>
          <p:cNvPr id="2" name="Título 1">
            <a:extLst>
              <a:ext uri="{FF2B5EF4-FFF2-40B4-BE49-F238E27FC236}">
                <a16:creationId xmlns:a16="http://schemas.microsoft.com/office/drawing/2014/main" id="{88DB0BE8-E359-4618-B1AD-C304BD1B9533}"/>
              </a:ext>
            </a:extLst>
          </p:cNvPr>
          <p:cNvSpPr>
            <a:spLocks noGrp="1"/>
          </p:cNvSpPr>
          <p:nvPr>
            <p:ph type="title"/>
          </p:nvPr>
        </p:nvSpPr>
        <p:spPr>
          <a:xfrm>
            <a:off x="677334" y="237460"/>
            <a:ext cx="8596668" cy="655674"/>
          </a:xfrm>
        </p:spPr>
        <p:txBody>
          <a:bodyPr>
            <a:normAutofit/>
          </a:bodyPr>
          <a:lstStyle/>
          <a:p>
            <a:r>
              <a:rPr lang="es-MX" sz="3100" dirty="0"/>
              <a:t>Otras consideraciones.</a:t>
            </a:r>
          </a:p>
        </p:txBody>
      </p:sp>
      <p:sp>
        <p:nvSpPr>
          <p:cNvPr id="15" name="Marcador de contenido 2">
            <a:extLst>
              <a:ext uri="{FF2B5EF4-FFF2-40B4-BE49-F238E27FC236}">
                <a16:creationId xmlns:a16="http://schemas.microsoft.com/office/drawing/2014/main" id="{A20C1D90-9E88-4742-9CFB-0E76C11B8CE9}"/>
              </a:ext>
            </a:extLst>
          </p:cNvPr>
          <p:cNvSpPr>
            <a:spLocks noGrp="1"/>
          </p:cNvSpPr>
          <p:nvPr>
            <p:ph idx="1"/>
          </p:nvPr>
        </p:nvSpPr>
        <p:spPr>
          <a:xfrm>
            <a:off x="782127" y="1035406"/>
            <a:ext cx="10183700" cy="1760957"/>
          </a:xfrm>
        </p:spPr>
        <p:txBody>
          <a:bodyPr>
            <a:normAutofit/>
          </a:bodyPr>
          <a:lstStyle/>
          <a:p>
            <a:pPr marL="0" indent="0" algn="just">
              <a:buNone/>
            </a:pPr>
            <a:r>
              <a:rPr lang="es-ES" dirty="0"/>
              <a:t>Durante el registro de asistentes a las asambleas se guardará distancia de 1.5 metros entre la persona a registrarse y el fedatario del IEE, </a:t>
            </a:r>
            <a:r>
              <a:rPr lang="es-ES" i="1" dirty="0"/>
              <a:t>salvo al momento de presentar y entregar para cotejo la CPV y a momento de firmar el formato de afiliación</a:t>
            </a:r>
            <a:r>
              <a:rPr lang="es-ES" dirty="0"/>
              <a:t>.</a:t>
            </a:r>
          </a:p>
          <a:p>
            <a:pPr marL="0" indent="0" algn="just">
              <a:buNone/>
            </a:pPr>
            <a:r>
              <a:rPr lang="es-ES" dirty="0"/>
              <a:t>El uso de cubrebocas es obligatorio en todo momento. El fedatario pedirá a la persona que está registrando </a:t>
            </a:r>
            <a:r>
              <a:rPr lang="es-ES" i="1" dirty="0"/>
              <a:t>retirarlo por un momento exclusivamente para motivo de comprobar la identidad</a:t>
            </a:r>
            <a:r>
              <a:rPr lang="es-ES" dirty="0"/>
              <a:t>.</a:t>
            </a:r>
          </a:p>
        </p:txBody>
      </p:sp>
      <p:pic>
        <p:nvPicPr>
          <p:cNvPr id="18" name="Imagen 17">
            <a:extLst>
              <a:ext uri="{FF2B5EF4-FFF2-40B4-BE49-F238E27FC236}">
                <a16:creationId xmlns:a16="http://schemas.microsoft.com/office/drawing/2014/main" id="{5806D5E1-8C1E-4BAC-ACA4-7AA28666496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72375" y1="32875" x2="72375" y2="32875"/>
                        <a14:foregroundMark x1="52625" y1="36000" x2="52625" y2="36000"/>
                        <a14:foregroundMark x1="51375" y1="39250" x2="51375" y2="39250"/>
                        <a14:foregroundMark x1="54625" y1="45750" x2="54625" y2="45750"/>
                        <a14:foregroundMark x1="45750" y1="48375" x2="45750" y2="48375"/>
                        <a14:foregroundMark x1="43000" y1="52875" x2="43000" y2="52875"/>
                        <a14:foregroundMark x1="25750" y1="52750" x2="25750" y2="52750"/>
                        <a14:foregroundMark x1="26125" y1="57375" x2="26125" y2="57375"/>
                        <a14:foregroundMark x1="54250" y1="52750" x2="54250" y2="52750"/>
                        <a14:foregroundMark x1="35125" y1="47875" x2="35125" y2="47875"/>
                        <a14:foregroundMark x1="30875" y1="47875" x2="30875" y2="47875"/>
                        <a14:foregroundMark x1="38625" y1="58125" x2="38625" y2="58125"/>
                        <a14:foregroundMark x1="40500" y1="61875" x2="40500" y2="61875"/>
                        <a14:foregroundMark x1="40375" y1="70250" x2="40375" y2="70250"/>
                        <a14:foregroundMark x1="41000" y1="72875" x2="41000" y2="72875"/>
                        <a14:backgroundMark x1="70750" y1="32875" x2="70750" y2="32875"/>
                        <a14:backgroundMark x1="71250" y1="41875" x2="71250" y2="41875"/>
                        <a14:backgroundMark x1="73875" y1="42000" x2="73625" y2="49875"/>
                        <a14:backgroundMark x1="70250" y1="45000" x2="71250" y2="55000"/>
                        <a14:backgroundMark x1="71625" y1="36625" x2="72625" y2="31375"/>
                      </a14:backgroundRemoval>
                    </a14:imgEffect>
                  </a14:imgLayer>
                </a14:imgProps>
              </a:ext>
            </a:extLst>
          </a:blip>
          <a:srcRect l="20397" t="27229" r="30253" b="37759"/>
          <a:stretch/>
        </p:blipFill>
        <p:spPr>
          <a:xfrm>
            <a:off x="2498839" y="2606243"/>
            <a:ext cx="1286349" cy="1063740"/>
          </a:xfrm>
          <a:prstGeom prst="rect">
            <a:avLst/>
          </a:prstGeom>
        </p:spPr>
      </p:pic>
      <p:pic>
        <p:nvPicPr>
          <p:cNvPr id="19" name="Imagen 18">
            <a:extLst>
              <a:ext uri="{FF2B5EF4-FFF2-40B4-BE49-F238E27FC236}">
                <a16:creationId xmlns:a16="http://schemas.microsoft.com/office/drawing/2014/main" id="{66D5F333-D937-4DCC-A969-9DD04760AA6B}"/>
              </a:ext>
            </a:extLst>
          </p:cNvPr>
          <p:cNvPicPr>
            <a:picLocks noChangeAspect="1"/>
          </p:cNvPicPr>
          <p:nvPr/>
        </p:nvPicPr>
        <p:blipFill rotWithShape="1">
          <a:blip r:embed="rId4"/>
          <a:srcRect l="14551" t="-5483" r="18807" b="27683"/>
          <a:stretch/>
        </p:blipFill>
        <p:spPr>
          <a:xfrm>
            <a:off x="3158630" y="3031973"/>
            <a:ext cx="201154" cy="166901"/>
          </a:xfrm>
          <a:prstGeom prst="rect">
            <a:avLst/>
          </a:prstGeom>
        </p:spPr>
      </p:pic>
      <p:pic>
        <p:nvPicPr>
          <p:cNvPr id="20" name="Imagen 19">
            <a:extLst>
              <a:ext uri="{FF2B5EF4-FFF2-40B4-BE49-F238E27FC236}">
                <a16:creationId xmlns:a16="http://schemas.microsoft.com/office/drawing/2014/main" id="{00424E01-5828-47ED-89AD-F6A757B0EB86}"/>
              </a:ext>
            </a:extLst>
          </p:cNvPr>
          <p:cNvPicPr>
            <a:picLocks noChangeAspect="1"/>
          </p:cNvPicPr>
          <p:nvPr/>
        </p:nvPicPr>
        <p:blipFill>
          <a:blip r:embed="rId5">
            <a:biLevel thresh="75000"/>
          </a:blip>
          <a:stretch>
            <a:fillRect/>
          </a:stretch>
        </p:blipFill>
        <p:spPr>
          <a:xfrm>
            <a:off x="4662150" y="2673065"/>
            <a:ext cx="995141" cy="995141"/>
          </a:xfrm>
          <a:prstGeom prst="rect">
            <a:avLst/>
          </a:prstGeom>
        </p:spPr>
      </p:pic>
      <p:sp>
        <p:nvSpPr>
          <p:cNvPr id="6" name="AutoShape 2" descr="Mascarillas permitidas en vuelos">
            <a:extLst>
              <a:ext uri="{FF2B5EF4-FFF2-40B4-BE49-F238E27FC236}">
                <a16:creationId xmlns:a16="http://schemas.microsoft.com/office/drawing/2014/main" id="{707345C1-7527-4A41-B281-2FF95936F39A}"/>
              </a:ext>
            </a:extLst>
          </p:cNvPr>
          <p:cNvSpPr>
            <a:spLocks noChangeAspect="1" noChangeArrowheads="1"/>
          </p:cNvSpPr>
          <p:nvPr/>
        </p:nvSpPr>
        <p:spPr bwMode="auto">
          <a:xfrm>
            <a:off x="4306184"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9" name="Imagen 8">
            <a:extLst>
              <a:ext uri="{FF2B5EF4-FFF2-40B4-BE49-F238E27FC236}">
                <a16:creationId xmlns:a16="http://schemas.microsoft.com/office/drawing/2014/main" id="{BAC8F0E8-3912-4DA6-BB75-87270BDAACA1}"/>
              </a:ext>
            </a:extLst>
          </p:cNvPr>
          <p:cNvPicPr>
            <a:picLocks noChangeAspect="1"/>
          </p:cNvPicPr>
          <p:nvPr/>
        </p:nvPicPr>
        <p:blipFill>
          <a:blip r:embed="rId6"/>
          <a:stretch>
            <a:fillRect/>
          </a:stretch>
        </p:blipFill>
        <p:spPr>
          <a:xfrm>
            <a:off x="5053505" y="2827330"/>
            <a:ext cx="227601" cy="227601"/>
          </a:xfrm>
          <a:prstGeom prst="rect">
            <a:avLst/>
          </a:prstGeom>
        </p:spPr>
      </p:pic>
      <p:pic>
        <p:nvPicPr>
          <p:cNvPr id="21" name="Imagen 20">
            <a:extLst>
              <a:ext uri="{FF2B5EF4-FFF2-40B4-BE49-F238E27FC236}">
                <a16:creationId xmlns:a16="http://schemas.microsoft.com/office/drawing/2014/main" id="{F082FC60-0782-40F4-B975-DF5CCBDF13DA}"/>
              </a:ext>
            </a:extLst>
          </p:cNvPr>
          <p:cNvPicPr>
            <a:picLocks noChangeAspect="1"/>
          </p:cNvPicPr>
          <p:nvPr/>
        </p:nvPicPr>
        <p:blipFill>
          <a:blip r:embed="rId6"/>
          <a:stretch>
            <a:fillRect/>
          </a:stretch>
        </p:blipFill>
        <p:spPr>
          <a:xfrm>
            <a:off x="3153820" y="2756445"/>
            <a:ext cx="227601" cy="227601"/>
          </a:xfrm>
          <a:prstGeom prst="rect">
            <a:avLst/>
          </a:prstGeom>
        </p:spPr>
      </p:pic>
      <p:cxnSp>
        <p:nvCxnSpPr>
          <p:cNvPr id="22" name="Conector recto de flecha 21">
            <a:extLst>
              <a:ext uri="{FF2B5EF4-FFF2-40B4-BE49-F238E27FC236}">
                <a16:creationId xmlns:a16="http://schemas.microsoft.com/office/drawing/2014/main" id="{848A07A2-7B6B-46F8-99D1-72F67E6E0B47}"/>
              </a:ext>
            </a:extLst>
          </p:cNvPr>
          <p:cNvCxnSpPr/>
          <p:nvPr/>
        </p:nvCxnSpPr>
        <p:spPr>
          <a:xfrm>
            <a:off x="3785188" y="3198874"/>
            <a:ext cx="1031359" cy="0"/>
          </a:xfrm>
          <a:prstGeom prst="straightConnector1">
            <a:avLst/>
          </a:prstGeom>
          <a:ln w="28575">
            <a:solidFill>
              <a:srgbClr val="C00000"/>
            </a:solidFill>
            <a:headEnd type="triangle"/>
            <a:tailEnd type="triangle"/>
          </a:ln>
        </p:spPr>
        <p:style>
          <a:lnRef idx="1">
            <a:schemeClr val="accent4"/>
          </a:lnRef>
          <a:fillRef idx="0">
            <a:schemeClr val="accent4"/>
          </a:fillRef>
          <a:effectRef idx="0">
            <a:schemeClr val="accent4"/>
          </a:effectRef>
          <a:fontRef idx="minor">
            <a:schemeClr val="tx1"/>
          </a:fontRef>
        </p:style>
      </p:cxnSp>
      <p:sp>
        <p:nvSpPr>
          <p:cNvPr id="23" name="Rectángulo 22">
            <a:extLst>
              <a:ext uri="{FF2B5EF4-FFF2-40B4-BE49-F238E27FC236}">
                <a16:creationId xmlns:a16="http://schemas.microsoft.com/office/drawing/2014/main" id="{36CE76A4-E5F5-4DCA-ACAE-09C626530284}"/>
              </a:ext>
            </a:extLst>
          </p:cNvPr>
          <p:cNvSpPr/>
          <p:nvPr/>
        </p:nvSpPr>
        <p:spPr>
          <a:xfrm>
            <a:off x="4053267" y="3240359"/>
            <a:ext cx="742123" cy="305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MX" sz="1200" dirty="0">
                <a:solidFill>
                  <a:schemeClr val="tx1">
                    <a:lumMod val="75000"/>
                    <a:lumOff val="25000"/>
                  </a:schemeClr>
                </a:solidFill>
              </a:rPr>
              <a:t>1.5 m</a:t>
            </a:r>
          </a:p>
        </p:txBody>
      </p:sp>
      <p:pic>
        <p:nvPicPr>
          <p:cNvPr id="24" name="Imagen 23">
            <a:extLst>
              <a:ext uri="{FF2B5EF4-FFF2-40B4-BE49-F238E27FC236}">
                <a16:creationId xmlns:a16="http://schemas.microsoft.com/office/drawing/2014/main" id="{01BA1EEC-E43F-4156-911A-702F2073135F}"/>
              </a:ext>
            </a:extLst>
          </p:cNvPr>
          <p:cNvPicPr>
            <a:picLocks noChangeAspect="1"/>
          </p:cNvPicPr>
          <p:nvPr/>
        </p:nvPicPr>
        <p:blipFill>
          <a:blip r:embed="rId5">
            <a:biLevel thresh="75000"/>
          </a:blip>
          <a:stretch>
            <a:fillRect/>
          </a:stretch>
        </p:blipFill>
        <p:spPr>
          <a:xfrm>
            <a:off x="6345644" y="2676606"/>
            <a:ext cx="995141" cy="995141"/>
          </a:xfrm>
          <a:prstGeom prst="rect">
            <a:avLst/>
          </a:prstGeom>
        </p:spPr>
      </p:pic>
      <p:pic>
        <p:nvPicPr>
          <p:cNvPr id="25" name="Imagen 24">
            <a:extLst>
              <a:ext uri="{FF2B5EF4-FFF2-40B4-BE49-F238E27FC236}">
                <a16:creationId xmlns:a16="http://schemas.microsoft.com/office/drawing/2014/main" id="{B40181CE-1FCD-4E9B-B332-F57DDAB7E338}"/>
              </a:ext>
            </a:extLst>
          </p:cNvPr>
          <p:cNvPicPr>
            <a:picLocks noChangeAspect="1"/>
          </p:cNvPicPr>
          <p:nvPr/>
        </p:nvPicPr>
        <p:blipFill>
          <a:blip r:embed="rId6"/>
          <a:stretch>
            <a:fillRect/>
          </a:stretch>
        </p:blipFill>
        <p:spPr>
          <a:xfrm>
            <a:off x="6736999" y="2830871"/>
            <a:ext cx="227601" cy="227601"/>
          </a:xfrm>
          <a:prstGeom prst="rect">
            <a:avLst/>
          </a:prstGeom>
        </p:spPr>
      </p:pic>
      <p:cxnSp>
        <p:nvCxnSpPr>
          <p:cNvPr id="26" name="Conector recto de flecha 25">
            <a:extLst>
              <a:ext uri="{FF2B5EF4-FFF2-40B4-BE49-F238E27FC236}">
                <a16:creationId xmlns:a16="http://schemas.microsoft.com/office/drawing/2014/main" id="{7178C51C-A902-4B6C-A75A-544F79536D17}"/>
              </a:ext>
            </a:extLst>
          </p:cNvPr>
          <p:cNvCxnSpPr/>
          <p:nvPr/>
        </p:nvCxnSpPr>
        <p:spPr>
          <a:xfrm>
            <a:off x="5468682" y="3202415"/>
            <a:ext cx="1031359" cy="0"/>
          </a:xfrm>
          <a:prstGeom prst="straightConnector1">
            <a:avLst/>
          </a:prstGeom>
          <a:ln w="28575">
            <a:solidFill>
              <a:srgbClr val="C00000"/>
            </a:solidFill>
            <a:headEnd type="triangle"/>
            <a:tailEnd type="triangle"/>
          </a:ln>
        </p:spPr>
        <p:style>
          <a:lnRef idx="1">
            <a:schemeClr val="accent4"/>
          </a:lnRef>
          <a:fillRef idx="0">
            <a:schemeClr val="accent4"/>
          </a:fillRef>
          <a:effectRef idx="0">
            <a:schemeClr val="accent4"/>
          </a:effectRef>
          <a:fontRef idx="minor">
            <a:schemeClr val="tx1"/>
          </a:fontRef>
        </p:style>
      </p:cxnSp>
      <p:sp>
        <p:nvSpPr>
          <p:cNvPr id="27" name="Rectángulo 26">
            <a:extLst>
              <a:ext uri="{FF2B5EF4-FFF2-40B4-BE49-F238E27FC236}">
                <a16:creationId xmlns:a16="http://schemas.microsoft.com/office/drawing/2014/main" id="{831F0829-685D-4F18-B645-72CFDB4D5DAE}"/>
              </a:ext>
            </a:extLst>
          </p:cNvPr>
          <p:cNvSpPr/>
          <p:nvPr/>
        </p:nvSpPr>
        <p:spPr>
          <a:xfrm>
            <a:off x="5736761" y="3243900"/>
            <a:ext cx="742123" cy="305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MX" sz="1200" dirty="0">
                <a:solidFill>
                  <a:schemeClr val="tx1">
                    <a:lumMod val="75000"/>
                    <a:lumOff val="25000"/>
                  </a:schemeClr>
                </a:solidFill>
              </a:rPr>
              <a:t>1.5 m</a:t>
            </a:r>
          </a:p>
        </p:txBody>
      </p:sp>
      <p:pic>
        <p:nvPicPr>
          <p:cNvPr id="28" name="Imagen 27">
            <a:extLst>
              <a:ext uri="{FF2B5EF4-FFF2-40B4-BE49-F238E27FC236}">
                <a16:creationId xmlns:a16="http://schemas.microsoft.com/office/drawing/2014/main" id="{C7FF9503-8D9A-4B0F-85AB-FD9BCFC59BDE}"/>
              </a:ext>
            </a:extLst>
          </p:cNvPr>
          <p:cNvPicPr>
            <a:picLocks noChangeAspect="1"/>
          </p:cNvPicPr>
          <p:nvPr/>
        </p:nvPicPr>
        <p:blipFill>
          <a:blip r:embed="rId5">
            <a:biLevel thresh="75000"/>
          </a:blip>
          <a:stretch>
            <a:fillRect/>
          </a:stretch>
        </p:blipFill>
        <p:spPr>
          <a:xfrm>
            <a:off x="8018498" y="2669515"/>
            <a:ext cx="995141" cy="995141"/>
          </a:xfrm>
          <a:prstGeom prst="rect">
            <a:avLst/>
          </a:prstGeom>
        </p:spPr>
      </p:pic>
      <p:pic>
        <p:nvPicPr>
          <p:cNvPr id="29" name="Imagen 28">
            <a:extLst>
              <a:ext uri="{FF2B5EF4-FFF2-40B4-BE49-F238E27FC236}">
                <a16:creationId xmlns:a16="http://schemas.microsoft.com/office/drawing/2014/main" id="{93F1AFF4-5DB1-4AAE-9813-A2A8F90E77CD}"/>
              </a:ext>
            </a:extLst>
          </p:cNvPr>
          <p:cNvPicPr>
            <a:picLocks noChangeAspect="1"/>
          </p:cNvPicPr>
          <p:nvPr/>
        </p:nvPicPr>
        <p:blipFill>
          <a:blip r:embed="rId6"/>
          <a:stretch>
            <a:fillRect/>
          </a:stretch>
        </p:blipFill>
        <p:spPr>
          <a:xfrm>
            <a:off x="8409853" y="2823780"/>
            <a:ext cx="227601" cy="227601"/>
          </a:xfrm>
          <a:prstGeom prst="rect">
            <a:avLst/>
          </a:prstGeom>
        </p:spPr>
      </p:pic>
      <p:cxnSp>
        <p:nvCxnSpPr>
          <p:cNvPr id="30" name="Conector recto de flecha 29">
            <a:extLst>
              <a:ext uri="{FF2B5EF4-FFF2-40B4-BE49-F238E27FC236}">
                <a16:creationId xmlns:a16="http://schemas.microsoft.com/office/drawing/2014/main" id="{537323C9-9005-40A2-BE0C-0641934684AA}"/>
              </a:ext>
            </a:extLst>
          </p:cNvPr>
          <p:cNvCxnSpPr/>
          <p:nvPr/>
        </p:nvCxnSpPr>
        <p:spPr>
          <a:xfrm>
            <a:off x="7141536" y="3195324"/>
            <a:ext cx="1031359" cy="0"/>
          </a:xfrm>
          <a:prstGeom prst="straightConnector1">
            <a:avLst/>
          </a:prstGeom>
          <a:ln w="28575">
            <a:solidFill>
              <a:srgbClr val="C00000"/>
            </a:solidFill>
            <a:headEnd type="triangle"/>
            <a:tailEnd type="triangle"/>
          </a:ln>
        </p:spPr>
        <p:style>
          <a:lnRef idx="1">
            <a:schemeClr val="accent4"/>
          </a:lnRef>
          <a:fillRef idx="0">
            <a:schemeClr val="accent4"/>
          </a:fillRef>
          <a:effectRef idx="0">
            <a:schemeClr val="accent4"/>
          </a:effectRef>
          <a:fontRef idx="minor">
            <a:schemeClr val="tx1"/>
          </a:fontRef>
        </p:style>
      </p:cxnSp>
      <p:sp>
        <p:nvSpPr>
          <p:cNvPr id="31" name="Rectángulo 30">
            <a:extLst>
              <a:ext uri="{FF2B5EF4-FFF2-40B4-BE49-F238E27FC236}">
                <a16:creationId xmlns:a16="http://schemas.microsoft.com/office/drawing/2014/main" id="{DCBA7076-6D4C-4841-B63F-81ACC1007B11}"/>
              </a:ext>
            </a:extLst>
          </p:cNvPr>
          <p:cNvSpPr/>
          <p:nvPr/>
        </p:nvSpPr>
        <p:spPr>
          <a:xfrm>
            <a:off x="7409615" y="3236809"/>
            <a:ext cx="742123" cy="305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MX" sz="1200" dirty="0">
                <a:solidFill>
                  <a:schemeClr val="tx1">
                    <a:lumMod val="75000"/>
                    <a:lumOff val="25000"/>
                  </a:schemeClr>
                </a:solidFill>
              </a:rPr>
              <a:t>1.5 m</a:t>
            </a:r>
          </a:p>
        </p:txBody>
      </p:sp>
      <p:sp>
        <p:nvSpPr>
          <p:cNvPr id="32" name="Marcador de contenido 2">
            <a:extLst>
              <a:ext uri="{FF2B5EF4-FFF2-40B4-BE49-F238E27FC236}">
                <a16:creationId xmlns:a16="http://schemas.microsoft.com/office/drawing/2014/main" id="{F19F80F6-AE3D-4696-B1DE-5CE0FB39EA13}"/>
              </a:ext>
            </a:extLst>
          </p:cNvPr>
          <p:cNvSpPr txBox="1">
            <a:spLocks/>
          </p:cNvSpPr>
          <p:nvPr/>
        </p:nvSpPr>
        <p:spPr>
          <a:xfrm>
            <a:off x="782126" y="4046365"/>
            <a:ext cx="10183700" cy="255843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s-ES" dirty="0"/>
              <a:t>Las organizaciones son responsables de que quienes participen permanezcan en la asamblea durante su desarrollo y de que se respeten las medidas sanitarias.</a:t>
            </a:r>
          </a:p>
          <a:p>
            <a:pPr algn="just"/>
            <a:r>
              <a:rPr lang="es-ES" dirty="0"/>
              <a:t>Las organizaciones deberán designar personal responsable de supervisar el cumplimiento de estas medidas, garantizando que las personas puedan desplazarse a los distintos espacios de la asamblea.</a:t>
            </a:r>
          </a:p>
          <a:p>
            <a:pPr algn="just"/>
            <a:r>
              <a:rPr lang="es-ES" dirty="0"/>
              <a:t>El incumplimiento a las medidas puede ser sancionado en los términos de la Ley Estatal de Salud. </a:t>
            </a:r>
          </a:p>
          <a:p>
            <a:pPr algn="just"/>
            <a:r>
              <a:rPr lang="es-ES" dirty="0"/>
              <a:t>En materia de reporte y comprobación de gastos se atenderá lo dispuesto en el Lineamiento de </a:t>
            </a:r>
            <a:r>
              <a:rPr lang="es-ES" dirty="0" err="1"/>
              <a:t>Ficalización</a:t>
            </a:r>
            <a:endParaRPr lang="es-ES" dirty="0"/>
          </a:p>
        </p:txBody>
      </p:sp>
    </p:spTree>
    <p:extLst>
      <p:ext uri="{BB962C8B-B14F-4D97-AF65-F5344CB8AC3E}">
        <p14:creationId xmlns:p14="http://schemas.microsoft.com/office/powerpoint/2010/main" val="2395668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D83A44C-B370-4422-B6B4-66889D7AFF4B}"/>
              </a:ext>
            </a:extLst>
          </p:cNvPr>
          <p:cNvSpPr>
            <a:spLocks noGrp="1"/>
          </p:cNvSpPr>
          <p:nvPr>
            <p:ph type="title"/>
          </p:nvPr>
        </p:nvSpPr>
        <p:spPr>
          <a:xfrm>
            <a:off x="371621" y="926905"/>
            <a:ext cx="10255400" cy="3508498"/>
          </a:xfrm>
        </p:spPr>
        <p:txBody>
          <a:bodyPr>
            <a:noAutofit/>
          </a:bodyPr>
          <a:lstStyle/>
          <a:p>
            <a:pPr algn="l"/>
            <a:r>
              <a:rPr lang="es-MX" sz="5400" dirty="0"/>
              <a:t>INSTITUTO ESTATAL ELECTORAL</a:t>
            </a:r>
            <a:br>
              <a:rPr lang="es-MX" sz="4800" dirty="0"/>
            </a:br>
            <a:r>
              <a:rPr lang="es-MX" sz="2400" dirty="0"/>
              <a:t>Dirección Ejecutiva de Prerrogativas y Partidos Políticos</a:t>
            </a:r>
            <a:endParaRPr lang="es-MX" sz="4800" dirty="0"/>
          </a:p>
        </p:txBody>
      </p:sp>
      <p:sp>
        <p:nvSpPr>
          <p:cNvPr id="3" name="Marcador de contenido 2">
            <a:extLst>
              <a:ext uri="{FF2B5EF4-FFF2-40B4-BE49-F238E27FC236}">
                <a16:creationId xmlns:a16="http://schemas.microsoft.com/office/drawing/2014/main" id="{A4188DD5-8D1E-4950-88C4-3B09DF907586}"/>
              </a:ext>
            </a:extLst>
          </p:cNvPr>
          <p:cNvSpPr>
            <a:spLocks noGrp="1"/>
          </p:cNvSpPr>
          <p:nvPr>
            <p:ph type="body" idx="1"/>
          </p:nvPr>
        </p:nvSpPr>
        <p:spPr>
          <a:xfrm>
            <a:off x="765026" y="4435403"/>
            <a:ext cx="10141099" cy="1143324"/>
          </a:xfrm>
        </p:spPr>
        <p:txBody>
          <a:bodyPr>
            <a:normAutofit/>
          </a:bodyPr>
          <a:lstStyle/>
          <a:p>
            <a:r>
              <a:rPr lang="es-MX" dirty="0"/>
              <a:t>Mtro. Luis Carlos Esquivel Garza</a:t>
            </a:r>
          </a:p>
          <a:p>
            <a:r>
              <a:rPr lang="es-MX" dirty="0"/>
              <a:t>C.P.  Luz Elva Silva Hernández</a:t>
            </a:r>
          </a:p>
        </p:txBody>
      </p:sp>
    </p:spTree>
    <p:extLst>
      <p:ext uri="{BB962C8B-B14F-4D97-AF65-F5344CB8AC3E}">
        <p14:creationId xmlns:p14="http://schemas.microsoft.com/office/powerpoint/2010/main" val="1476147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DB0BE8-E359-4618-B1AD-C304BD1B9533}"/>
              </a:ext>
            </a:extLst>
          </p:cNvPr>
          <p:cNvSpPr>
            <a:spLocks noGrp="1"/>
          </p:cNvSpPr>
          <p:nvPr>
            <p:ph type="title"/>
          </p:nvPr>
        </p:nvSpPr>
        <p:spPr>
          <a:xfrm>
            <a:off x="677334" y="237460"/>
            <a:ext cx="8596668" cy="655674"/>
          </a:xfrm>
        </p:spPr>
        <p:txBody>
          <a:bodyPr>
            <a:normAutofit/>
          </a:bodyPr>
          <a:lstStyle/>
          <a:p>
            <a:r>
              <a:rPr lang="es-MX" sz="3100" dirty="0"/>
              <a:t>Número de Asambleas Municipales o Distritales</a:t>
            </a:r>
          </a:p>
        </p:txBody>
      </p:sp>
      <p:sp>
        <p:nvSpPr>
          <p:cNvPr id="3" name="Marcador de contenido 2">
            <a:extLst>
              <a:ext uri="{FF2B5EF4-FFF2-40B4-BE49-F238E27FC236}">
                <a16:creationId xmlns:a16="http://schemas.microsoft.com/office/drawing/2014/main" id="{D0880307-FDD5-465C-9B82-607C4B3FA8B2}"/>
              </a:ext>
            </a:extLst>
          </p:cNvPr>
          <p:cNvSpPr>
            <a:spLocks noGrp="1"/>
          </p:cNvSpPr>
          <p:nvPr>
            <p:ph idx="1"/>
          </p:nvPr>
        </p:nvSpPr>
        <p:spPr>
          <a:xfrm>
            <a:off x="677333" y="848613"/>
            <a:ext cx="8721847" cy="1342658"/>
          </a:xfrm>
        </p:spPr>
        <p:txBody>
          <a:bodyPr>
            <a:normAutofit/>
          </a:bodyPr>
          <a:lstStyle/>
          <a:p>
            <a:pPr marL="0" indent="0" algn="just">
              <a:buNone/>
            </a:pPr>
            <a:r>
              <a:rPr lang="es-ES" dirty="0"/>
              <a:t>Cada organización ciudadana, además de los requisitos de afiliación, para obtener su registro deberá acreditar haber celebrado asambleas en, por lo menos, las dos terceras partes de los municipios o distritos electorales del Estado, según su elección.</a:t>
            </a:r>
          </a:p>
          <a:p>
            <a:pPr marL="0" indent="0" algn="just">
              <a:buNone/>
            </a:pPr>
            <a:endParaRPr lang="es-ES" dirty="0"/>
          </a:p>
        </p:txBody>
      </p:sp>
      <p:pic>
        <p:nvPicPr>
          <p:cNvPr id="7" name="Imagen 6">
            <a:extLst>
              <a:ext uri="{FF2B5EF4-FFF2-40B4-BE49-F238E27FC236}">
                <a16:creationId xmlns:a16="http://schemas.microsoft.com/office/drawing/2014/main" id="{509364F9-27E2-4330-B767-5BCE4D54405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81" b="98594" l="10000" r="90000"/>
                    </a14:imgEffect>
                  </a14:imgLayer>
                </a14:imgProps>
              </a:ext>
            </a:extLst>
          </a:blip>
          <a:stretch>
            <a:fillRect/>
          </a:stretch>
        </p:blipFill>
        <p:spPr>
          <a:xfrm>
            <a:off x="1357818" y="2416471"/>
            <a:ext cx="3782298" cy="2923059"/>
          </a:xfrm>
          <a:prstGeom prst="rect">
            <a:avLst/>
          </a:prstGeom>
        </p:spPr>
      </p:pic>
      <p:pic>
        <p:nvPicPr>
          <p:cNvPr id="8" name="Imagen 7">
            <a:extLst>
              <a:ext uri="{FF2B5EF4-FFF2-40B4-BE49-F238E27FC236}">
                <a16:creationId xmlns:a16="http://schemas.microsoft.com/office/drawing/2014/main" id="{B31CA4BF-B8DF-4F32-9E4D-63273321172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81" b="98594" l="10000" r="90000"/>
                    </a14:imgEffect>
                  </a14:imgLayer>
                </a14:imgProps>
              </a:ext>
            </a:extLst>
          </a:blip>
          <a:stretch>
            <a:fillRect/>
          </a:stretch>
        </p:blipFill>
        <p:spPr>
          <a:xfrm>
            <a:off x="5315910" y="2416470"/>
            <a:ext cx="3782298" cy="2923059"/>
          </a:xfrm>
          <a:prstGeom prst="rect">
            <a:avLst/>
          </a:prstGeom>
        </p:spPr>
      </p:pic>
      <p:sp>
        <p:nvSpPr>
          <p:cNvPr id="9" name="CuadroTexto 8">
            <a:extLst>
              <a:ext uri="{FF2B5EF4-FFF2-40B4-BE49-F238E27FC236}">
                <a16:creationId xmlns:a16="http://schemas.microsoft.com/office/drawing/2014/main" id="{A3D28A59-02C0-460A-8349-12A3B8050703}"/>
              </a:ext>
            </a:extLst>
          </p:cNvPr>
          <p:cNvSpPr txBox="1"/>
          <p:nvPr/>
        </p:nvSpPr>
        <p:spPr>
          <a:xfrm>
            <a:off x="2371061" y="3419318"/>
            <a:ext cx="1562986" cy="707886"/>
          </a:xfrm>
          <a:prstGeom prst="rect">
            <a:avLst/>
          </a:prstGeom>
          <a:noFill/>
        </p:spPr>
        <p:txBody>
          <a:bodyPr wrap="square" rtlCol="0">
            <a:spAutoFit/>
          </a:bodyPr>
          <a:lstStyle/>
          <a:p>
            <a:pPr algn="ctr"/>
            <a:r>
              <a:rPr lang="es-MX" sz="2000" b="1" dirty="0"/>
              <a:t>45 MUNICIPIOS</a:t>
            </a:r>
          </a:p>
        </p:txBody>
      </p:sp>
      <p:sp>
        <p:nvSpPr>
          <p:cNvPr id="10" name="CuadroTexto 9">
            <a:extLst>
              <a:ext uri="{FF2B5EF4-FFF2-40B4-BE49-F238E27FC236}">
                <a16:creationId xmlns:a16="http://schemas.microsoft.com/office/drawing/2014/main" id="{DA57AF41-8522-4FFD-9799-A5F93D7767E4}"/>
              </a:ext>
            </a:extLst>
          </p:cNvPr>
          <p:cNvSpPr txBox="1"/>
          <p:nvPr/>
        </p:nvSpPr>
        <p:spPr>
          <a:xfrm>
            <a:off x="6326388" y="3419318"/>
            <a:ext cx="1562986" cy="707886"/>
          </a:xfrm>
          <a:prstGeom prst="rect">
            <a:avLst/>
          </a:prstGeom>
          <a:noFill/>
        </p:spPr>
        <p:txBody>
          <a:bodyPr wrap="square" rtlCol="0">
            <a:spAutoFit/>
          </a:bodyPr>
          <a:lstStyle/>
          <a:p>
            <a:pPr algn="ctr"/>
            <a:r>
              <a:rPr lang="es-MX" sz="2000" b="1" dirty="0"/>
              <a:t>15 DISTRITOS</a:t>
            </a:r>
          </a:p>
        </p:txBody>
      </p:sp>
      <p:sp>
        <p:nvSpPr>
          <p:cNvPr id="11" name="Marcador de contenido 2">
            <a:extLst>
              <a:ext uri="{FF2B5EF4-FFF2-40B4-BE49-F238E27FC236}">
                <a16:creationId xmlns:a16="http://schemas.microsoft.com/office/drawing/2014/main" id="{8B9DA682-5902-49C0-9581-F74D6FB40246}"/>
              </a:ext>
            </a:extLst>
          </p:cNvPr>
          <p:cNvSpPr txBox="1">
            <a:spLocks/>
          </p:cNvSpPr>
          <p:nvPr/>
        </p:nvSpPr>
        <p:spPr>
          <a:xfrm>
            <a:off x="677334" y="5645367"/>
            <a:ext cx="8721846" cy="9751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s-ES" dirty="0"/>
              <a:t>La elección del tipo de asambleas se hace desde el aviso de intención; es posible cambiar el tipo de asamblea solicitándolo al IEE por escrito, sin embargo las asambleas que ya hayan sido celebradas no podrán convalidarse.</a:t>
            </a:r>
          </a:p>
        </p:txBody>
      </p:sp>
    </p:spTree>
    <p:extLst>
      <p:ext uri="{BB962C8B-B14F-4D97-AF65-F5344CB8AC3E}">
        <p14:creationId xmlns:p14="http://schemas.microsoft.com/office/powerpoint/2010/main" val="3339189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AF7F5ADF-AA14-4785-8BA9-CD12C97C6105}"/>
              </a:ext>
            </a:extLst>
          </p:cNvPr>
          <p:cNvGrpSpPr/>
          <p:nvPr/>
        </p:nvGrpSpPr>
        <p:grpSpPr>
          <a:xfrm>
            <a:off x="7293935" y="0"/>
            <a:ext cx="4005009" cy="6858001"/>
            <a:chOff x="7293935" y="0"/>
            <a:chExt cx="4005009" cy="6858001"/>
          </a:xfrm>
        </p:grpSpPr>
        <p:sp>
          <p:nvSpPr>
            <p:cNvPr id="4" name="Rectángulo 3">
              <a:extLst>
                <a:ext uri="{FF2B5EF4-FFF2-40B4-BE49-F238E27FC236}">
                  <a16:creationId xmlns:a16="http://schemas.microsoft.com/office/drawing/2014/main" id="{BAE75D78-27B0-4A67-B5BB-27C6A841D878}"/>
                </a:ext>
              </a:extLst>
            </p:cNvPr>
            <p:cNvSpPr/>
            <p:nvPr/>
          </p:nvSpPr>
          <p:spPr>
            <a:xfrm rot="21077321">
              <a:off x="9395976" y="128849"/>
              <a:ext cx="1902968" cy="4543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a:extLst>
                <a:ext uri="{FF2B5EF4-FFF2-40B4-BE49-F238E27FC236}">
                  <a16:creationId xmlns:a16="http://schemas.microsoft.com/office/drawing/2014/main" id="{B691E910-94A7-4B93-9283-00DBDCC45A49}"/>
                </a:ext>
              </a:extLst>
            </p:cNvPr>
            <p:cNvSpPr/>
            <p:nvPr/>
          </p:nvSpPr>
          <p:spPr>
            <a:xfrm rot="1754304">
              <a:off x="9249770" y="3785990"/>
              <a:ext cx="1902968" cy="2772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8530C801-84A9-45A9-8441-36D796F2E870}"/>
                </a:ext>
              </a:extLst>
            </p:cNvPr>
            <p:cNvSpPr/>
            <p:nvPr/>
          </p:nvSpPr>
          <p:spPr>
            <a:xfrm>
              <a:off x="9062859" y="0"/>
              <a:ext cx="1902968" cy="436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a:extLst>
                <a:ext uri="{FF2B5EF4-FFF2-40B4-BE49-F238E27FC236}">
                  <a16:creationId xmlns:a16="http://schemas.microsoft.com/office/drawing/2014/main" id="{84F1726E-FC4A-4D10-8077-0C9FEAF727F6}"/>
                </a:ext>
              </a:extLst>
            </p:cNvPr>
            <p:cNvSpPr/>
            <p:nvPr/>
          </p:nvSpPr>
          <p:spPr>
            <a:xfrm>
              <a:off x="7293935" y="5879805"/>
              <a:ext cx="2931551" cy="978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 name="Título 1">
            <a:extLst>
              <a:ext uri="{FF2B5EF4-FFF2-40B4-BE49-F238E27FC236}">
                <a16:creationId xmlns:a16="http://schemas.microsoft.com/office/drawing/2014/main" id="{88DB0BE8-E359-4618-B1AD-C304BD1B9533}"/>
              </a:ext>
            </a:extLst>
          </p:cNvPr>
          <p:cNvSpPr>
            <a:spLocks noGrp="1"/>
          </p:cNvSpPr>
          <p:nvPr>
            <p:ph type="title"/>
          </p:nvPr>
        </p:nvSpPr>
        <p:spPr>
          <a:xfrm>
            <a:off x="677334" y="237460"/>
            <a:ext cx="8596668" cy="655674"/>
          </a:xfrm>
        </p:spPr>
        <p:txBody>
          <a:bodyPr>
            <a:normAutofit/>
          </a:bodyPr>
          <a:lstStyle/>
          <a:p>
            <a:r>
              <a:rPr lang="es-MX" sz="3100" dirty="0"/>
              <a:t>Solicitud de Asamblea</a:t>
            </a:r>
          </a:p>
        </p:txBody>
      </p:sp>
      <p:sp>
        <p:nvSpPr>
          <p:cNvPr id="3" name="Marcador de contenido 2">
            <a:extLst>
              <a:ext uri="{FF2B5EF4-FFF2-40B4-BE49-F238E27FC236}">
                <a16:creationId xmlns:a16="http://schemas.microsoft.com/office/drawing/2014/main" id="{D0880307-FDD5-465C-9B82-607C4B3FA8B2}"/>
              </a:ext>
            </a:extLst>
          </p:cNvPr>
          <p:cNvSpPr>
            <a:spLocks noGrp="1"/>
          </p:cNvSpPr>
          <p:nvPr>
            <p:ph idx="1"/>
          </p:nvPr>
        </p:nvSpPr>
        <p:spPr>
          <a:xfrm>
            <a:off x="677334" y="978196"/>
            <a:ext cx="10210406" cy="1840173"/>
          </a:xfrm>
        </p:spPr>
        <p:txBody>
          <a:bodyPr>
            <a:normAutofit/>
          </a:bodyPr>
          <a:lstStyle/>
          <a:p>
            <a:pPr marL="0" indent="0" algn="just">
              <a:lnSpc>
                <a:spcPct val="200000"/>
              </a:lnSpc>
              <a:buNone/>
            </a:pPr>
            <a:r>
              <a:rPr lang="es-ES" dirty="0"/>
              <a:t>Es obligación de las organizaciones ciudadanas presentar al IEE una solicitud de asamblea municipal o distrital con al menos  </a:t>
            </a:r>
            <a:r>
              <a:rPr lang="es-ES" b="1" dirty="0"/>
              <a:t>10 días hábiles de anticipación  </a:t>
            </a:r>
            <a:r>
              <a:rPr lang="es-ES" dirty="0"/>
              <a:t>a la fecha en que se pretenda celebrar la misma.</a:t>
            </a:r>
          </a:p>
        </p:txBody>
      </p:sp>
      <p:sp>
        <p:nvSpPr>
          <p:cNvPr id="6" name="Rectángulo 5">
            <a:extLst>
              <a:ext uri="{FF2B5EF4-FFF2-40B4-BE49-F238E27FC236}">
                <a16:creationId xmlns:a16="http://schemas.microsoft.com/office/drawing/2014/main" id="{B2496EA5-E3C4-4821-B02E-B86F49C7B290}"/>
              </a:ext>
            </a:extLst>
          </p:cNvPr>
          <p:cNvSpPr/>
          <p:nvPr/>
        </p:nvSpPr>
        <p:spPr>
          <a:xfrm>
            <a:off x="4603897" y="1633870"/>
            <a:ext cx="3816771" cy="52453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Marcador de contenido 2">
            <a:extLst>
              <a:ext uri="{FF2B5EF4-FFF2-40B4-BE49-F238E27FC236}">
                <a16:creationId xmlns:a16="http://schemas.microsoft.com/office/drawing/2014/main" id="{FBF30FF9-D6CD-4D32-BAAC-DD80AECDD36C}"/>
              </a:ext>
            </a:extLst>
          </p:cNvPr>
          <p:cNvSpPr txBox="1">
            <a:spLocks/>
          </p:cNvSpPr>
          <p:nvPr/>
        </p:nvSpPr>
        <p:spPr>
          <a:xfrm>
            <a:off x="677334" y="3584844"/>
            <a:ext cx="10210406" cy="18401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lnSpc>
                <a:spcPct val="200000"/>
              </a:lnSpc>
              <a:buFont typeface="Wingdings 3" charset="2"/>
              <a:buNone/>
            </a:pPr>
            <a:r>
              <a:rPr lang="es-ES" dirty="0"/>
              <a:t>Se recomienda de que en caso de que la organización tenga definido el calendario de asambleas a realizar, deberá presentarlo al IEE, cumpliendo con presentar junto al mismo una solicitud para cada asamblea programada.</a:t>
            </a:r>
          </a:p>
        </p:txBody>
      </p:sp>
      <p:cxnSp>
        <p:nvCxnSpPr>
          <p:cNvPr id="15" name="Conector recto 14">
            <a:extLst>
              <a:ext uri="{FF2B5EF4-FFF2-40B4-BE49-F238E27FC236}">
                <a16:creationId xmlns:a16="http://schemas.microsoft.com/office/drawing/2014/main" id="{710B5BE0-E009-4851-840D-703AEEE76593}"/>
              </a:ext>
            </a:extLst>
          </p:cNvPr>
          <p:cNvCxnSpPr>
            <a:cxnSpLocks/>
          </p:cNvCxnSpPr>
          <p:nvPr/>
        </p:nvCxnSpPr>
        <p:spPr>
          <a:xfrm>
            <a:off x="2418906" y="3130056"/>
            <a:ext cx="7134447"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456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AF7F5ADF-AA14-4785-8BA9-CD12C97C6105}"/>
              </a:ext>
            </a:extLst>
          </p:cNvPr>
          <p:cNvGrpSpPr/>
          <p:nvPr/>
        </p:nvGrpSpPr>
        <p:grpSpPr>
          <a:xfrm>
            <a:off x="7293935" y="0"/>
            <a:ext cx="4005009" cy="6858001"/>
            <a:chOff x="7293935" y="0"/>
            <a:chExt cx="4005009" cy="6858001"/>
          </a:xfrm>
        </p:grpSpPr>
        <p:sp>
          <p:nvSpPr>
            <p:cNvPr id="4" name="Rectángulo 3">
              <a:extLst>
                <a:ext uri="{FF2B5EF4-FFF2-40B4-BE49-F238E27FC236}">
                  <a16:creationId xmlns:a16="http://schemas.microsoft.com/office/drawing/2014/main" id="{BAE75D78-27B0-4A67-B5BB-27C6A841D878}"/>
                </a:ext>
              </a:extLst>
            </p:cNvPr>
            <p:cNvSpPr/>
            <p:nvPr/>
          </p:nvSpPr>
          <p:spPr>
            <a:xfrm rot="21077321">
              <a:off x="9395976" y="128849"/>
              <a:ext cx="1902968" cy="4543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a:extLst>
                <a:ext uri="{FF2B5EF4-FFF2-40B4-BE49-F238E27FC236}">
                  <a16:creationId xmlns:a16="http://schemas.microsoft.com/office/drawing/2014/main" id="{B691E910-94A7-4B93-9283-00DBDCC45A49}"/>
                </a:ext>
              </a:extLst>
            </p:cNvPr>
            <p:cNvSpPr/>
            <p:nvPr/>
          </p:nvSpPr>
          <p:spPr>
            <a:xfrm rot="1754304">
              <a:off x="9220803" y="3897045"/>
              <a:ext cx="1902968" cy="265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8530C801-84A9-45A9-8441-36D796F2E870}"/>
                </a:ext>
              </a:extLst>
            </p:cNvPr>
            <p:cNvSpPr/>
            <p:nvPr/>
          </p:nvSpPr>
          <p:spPr>
            <a:xfrm>
              <a:off x="9062859" y="0"/>
              <a:ext cx="1902968" cy="436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a:extLst>
                <a:ext uri="{FF2B5EF4-FFF2-40B4-BE49-F238E27FC236}">
                  <a16:creationId xmlns:a16="http://schemas.microsoft.com/office/drawing/2014/main" id="{84F1726E-FC4A-4D10-8077-0C9FEAF727F6}"/>
                </a:ext>
              </a:extLst>
            </p:cNvPr>
            <p:cNvSpPr/>
            <p:nvPr/>
          </p:nvSpPr>
          <p:spPr>
            <a:xfrm>
              <a:off x="7293935" y="5879805"/>
              <a:ext cx="2931551" cy="978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 name="Título 1">
            <a:extLst>
              <a:ext uri="{FF2B5EF4-FFF2-40B4-BE49-F238E27FC236}">
                <a16:creationId xmlns:a16="http://schemas.microsoft.com/office/drawing/2014/main" id="{88DB0BE8-E359-4618-B1AD-C304BD1B9533}"/>
              </a:ext>
            </a:extLst>
          </p:cNvPr>
          <p:cNvSpPr>
            <a:spLocks noGrp="1"/>
          </p:cNvSpPr>
          <p:nvPr>
            <p:ph type="title"/>
          </p:nvPr>
        </p:nvSpPr>
        <p:spPr>
          <a:xfrm>
            <a:off x="677334" y="237460"/>
            <a:ext cx="8596668" cy="655674"/>
          </a:xfrm>
        </p:spPr>
        <p:txBody>
          <a:bodyPr>
            <a:normAutofit/>
          </a:bodyPr>
          <a:lstStyle/>
          <a:p>
            <a:r>
              <a:rPr lang="es-MX" sz="3100" dirty="0"/>
              <a:t>Solicitud de Asamblea</a:t>
            </a:r>
          </a:p>
        </p:txBody>
      </p:sp>
      <p:pic>
        <p:nvPicPr>
          <p:cNvPr id="10" name="Imagen 9">
            <a:extLst>
              <a:ext uri="{FF2B5EF4-FFF2-40B4-BE49-F238E27FC236}">
                <a16:creationId xmlns:a16="http://schemas.microsoft.com/office/drawing/2014/main" id="{71B518FC-FBBB-4091-83F9-78D7C7BE0C49}"/>
              </a:ext>
            </a:extLst>
          </p:cNvPr>
          <p:cNvPicPr>
            <a:picLocks noChangeAspect="1"/>
          </p:cNvPicPr>
          <p:nvPr/>
        </p:nvPicPr>
        <p:blipFill rotWithShape="1">
          <a:blip r:embed="rId2"/>
          <a:srcRect l="70552" t="24565" r="17239" b="24292"/>
          <a:stretch/>
        </p:blipFill>
        <p:spPr>
          <a:xfrm>
            <a:off x="483272" y="732653"/>
            <a:ext cx="4632252" cy="5887887"/>
          </a:xfrm>
          <a:prstGeom prst="rect">
            <a:avLst/>
          </a:prstGeom>
        </p:spPr>
      </p:pic>
      <p:sp>
        <p:nvSpPr>
          <p:cNvPr id="16" name="CuadroTexto 15">
            <a:extLst>
              <a:ext uri="{FF2B5EF4-FFF2-40B4-BE49-F238E27FC236}">
                <a16:creationId xmlns:a16="http://schemas.microsoft.com/office/drawing/2014/main" id="{495FFC70-D748-4333-B9C2-E030F9CA4B89}"/>
              </a:ext>
            </a:extLst>
          </p:cNvPr>
          <p:cNvSpPr txBox="1"/>
          <p:nvPr/>
        </p:nvSpPr>
        <p:spPr>
          <a:xfrm>
            <a:off x="6165227" y="1156012"/>
            <a:ext cx="4800600" cy="584775"/>
          </a:xfrm>
          <a:prstGeom prst="rect">
            <a:avLst/>
          </a:prstGeom>
          <a:noFill/>
        </p:spPr>
        <p:txBody>
          <a:bodyPr wrap="square" rtlCol="0">
            <a:spAutoFit/>
          </a:bodyPr>
          <a:lstStyle/>
          <a:p>
            <a:r>
              <a:rPr lang="es-MX" sz="1600" dirty="0"/>
              <a:t>Definición de tipo de Asamblea.</a:t>
            </a:r>
          </a:p>
          <a:p>
            <a:r>
              <a:rPr lang="es-MX" sz="1600" dirty="0"/>
              <a:t>* No se pueden combinar tipos de asambleas</a:t>
            </a:r>
          </a:p>
        </p:txBody>
      </p:sp>
      <p:cxnSp>
        <p:nvCxnSpPr>
          <p:cNvPr id="17" name="Conector recto de flecha 16">
            <a:extLst>
              <a:ext uri="{FF2B5EF4-FFF2-40B4-BE49-F238E27FC236}">
                <a16:creationId xmlns:a16="http://schemas.microsoft.com/office/drawing/2014/main" id="{09A24EA3-916A-4369-9AB8-BB0610AF69B2}"/>
              </a:ext>
            </a:extLst>
          </p:cNvPr>
          <p:cNvCxnSpPr>
            <a:cxnSpLocks/>
            <a:endCxn id="16" idx="1"/>
          </p:cNvCxnSpPr>
          <p:nvPr/>
        </p:nvCxnSpPr>
        <p:spPr>
          <a:xfrm>
            <a:off x="4123328" y="1448400"/>
            <a:ext cx="204189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E6EB364E-0A78-4D9A-A100-58543E861B79}"/>
              </a:ext>
            </a:extLst>
          </p:cNvPr>
          <p:cNvSpPr txBox="1"/>
          <p:nvPr/>
        </p:nvSpPr>
        <p:spPr>
          <a:xfrm>
            <a:off x="6165227" y="2402890"/>
            <a:ext cx="4800600" cy="338554"/>
          </a:xfrm>
          <a:prstGeom prst="rect">
            <a:avLst/>
          </a:prstGeom>
          <a:noFill/>
        </p:spPr>
        <p:txBody>
          <a:bodyPr wrap="square" rtlCol="0">
            <a:spAutoFit/>
          </a:bodyPr>
          <a:lstStyle/>
          <a:p>
            <a:r>
              <a:rPr lang="es-MX" sz="1600" dirty="0"/>
              <a:t>Nombre y cargo del representante legal.</a:t>
            </a:r>
          </a:p>
        </p:txBody>
      </p:sp>
      <p:cxnSp>
        <p:nvCxnSpPr>
          <p:cNvPr id="22" name="Conector recto de flecha 21">
            <a:extLst>
              <a:ext uri="{FF2B5EF4-FFF2-40B4-BE49-F238E27FC236}">
                <a16:creationId xmlns:a16="http://schemas.microsoft.com/office/drawing/2014/main" id="{2744E349-3447-4F5F-A1AC-4AA5CF3AB74F}"/>
              </a:ext>
            </a:extLst>
          </p:cNvPr>
          <p:cNvCxnSpPr>
            <a:cxnSpLocks/>
            <a:endCxn id="21" idx="1"/>
          </p:cNvCxnSpPr>
          <p:nvPr/>
        </p:nvCxnSpPr>
        <p:spPr>
          <a:xfrm>
            <a:off x="4922874" y="2572167"/>
            <a:ext cx="1242353"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1" name="CuadroTexto 30">
            <a:extLst>
              <a:ext uri="{FF2B5EF4-FFF2-40B4-BE49-F238E27FC236}">
                <a16:creationId xmlns:a16="http://schemas.microsoft.com/office/drawing/2014/main" id="{988F42DB-A9E5-442B-A25C-721B8663F5BF}"/>
              </a:ext>
            </a:extLst>
          </p:cNvPr>
          <p:cNvSpPr txBox="1"/>
          <p:nvPr/>
        </p:nvSpPr>
        <p:spPr>
          <a:xfrm>
            <a:off x="6165227" y="3497885"/>
            <a:ext cx="4800600" cy="338554"/>
          </a:xfrm>
          <a:prstGeom prst="rect">
            <a:avLst/>
          </a:prstGeom>
          <a:noFill/>
        </p:spPr>
        <p:txBody>
          <a:bodyPr wrap="square" rtlCol="0">
            <a:spAutoFit/>
          </a:bodyPr>
          <a:lstStyle/>
          <a:p>
            <a:r>
              <a:rPr lang="es-MX" sz="1600" dirty="0"/>
              <a:t>Denominación de la Asociación Civil.</a:t>
            </a:r>
          </a:p>
        </p:txBody>
      </p:sp>
      <p:cxnSp>
        <p:nvCxnSpPr>
          <p:cNvPr id="32" name="Conector recto de flecha 31">
            <a:extLst>
              <a:ext uri="{FF2B5EF4-FFF2-40B4-BE49-F238E27FC236}">
                <a16:creationId xmlns:a16="http://schemas.microsoft.com/office/drawing/2014/main" id="{9E477608-554E-4816-B24D-510B5F659EAF}"/>
              </a:ext>
            </a:extLst>
          </p:cNvPr>
          <p:cNvCxnSpPr>
            <a:cxnSpLocks/>
            <a:endCxn id="31" idx="1"/>
          </p:cNvCxnSpPr>
          <p:nvPr/>
        </p:nvCxnSpPr>
        <p:spPr>
          <a:xfrm>
            <a:off x="4922874" y="3667162"/>
            <a:ext cx="1242353"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3" name="CuadroTexto 32">
            <a:extLst>
              <a:ext uri="{FF2B5EF4-FFF2-40B4-BE49-F238E27FC236}">
                <a16:creationId xmlns:a16="http://schemas.microsoft.com/office/drawing/2014/main" id="{9644BC1B-5121-446D-8DA1-678B456A46F5}"/>
              </a:ext>
            </a:extLst>
          </p:cNvPr>
          <p:cNvSpPr txBox="1"/>
          <p:nvPr/>
        </p:nvSpPr>
        <p:spPr>
          <a:xfrm>
            <a:off x="6165226" y="3949298"/>
            <a:ext cx="5041489" cy="338554"/>
          </a:xfrm>
          <a:prstGeom prst="rect">
            <a:avLst/>
          </a:prstGeom>
          <a:noFill/>
        </p:spPr>
        <p:txBody>
          <a:bodyPr wrap="square" rtlCol="0">
            <a:spAutoFit/>
          </a:bodyPr>
          <a:lstStyle/>
          <a:p>
            <a:r>
              <a:rPr lang="es-MX" sz="1600" dirty="0"/>
              <a:t>Municipio o Distrito al que corresponde la asamblea</a:t>
            </a:r>
          </a:p>
        </p:txBody>
      </p:sp>
      <p:cxnSp>
        <p:nvCxnSpPr>
          <p:cNvPr id="34" name="Conector recto de flecha 33">
            <a:extLst>
              <a:ext uri="{FF2B5EF4-FFF2-40B4-BE49-F238E27FC236}">
                <a16:creationId xmlns:a16="http://schemas.microsoft.com/office/drawing/2014/main" id="{5DF28D1C-EB76-464B-9970-E6FD050F6576}"/>
              </a:ext>
            </a:extLst>
          </p:cNvPr>
          <p:cNvCxnSpPr>
            <a:cxnSpLocks/>
            <a:endCxn id="33" idx="1"/>
          </p:cNvCxnSpPr>
          <p:nvPr/>
        </p:nvCxnSpPr>
        <p:spPr>
          <a:xfrm>
            <a:off x="4922874" y="4118575"/>
            <a:ext cx="1242352"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7" name="CuadroTexto 36">
            <a:extLst>
              <a:ext uri="{FF2B5EF4-FFF2-40B4-BE49-F238E27FC236}">
                <a16:creationId xmlns:a16="http://schemas.microsoft.com/office/drawing/2014/main" id="{7A851812-2048-45B5-A37D-334739A5F44C}"/>
              </a:ext>
            </a:extLst>
          </p:cNvPr>
          <p:cNvSpPr txBox="1"/>
          <p:nvPr/>
        </p:nvSpPr>
        <p:spPr>
          <a:xfrm>
            <a:off x="6165226" y="4400710"/>
            <a:ext cx="5041489" cy="338554"/>
          </a:xfrm>
          <a:prstGeom prst="rect">
            <a:avLst/>
          </a:prstGeom>
          <a:noFill/>
        </p:spPr>
        <p:txBody>
          <a:bodyPr wrap="square" rtlCol="0">
            <a:spAutoFit/>
          </a:bodyPr>
          <a:lstStyle/>
          <a:p>
            <a:r>
              <a:rPr lang="es-MX" sz="1600" dirty="0"/>
              <a:t>Fecha y hora de la asamblea a realizarse.</a:t>
            </a:r>
          </a:p>
        </p:txBody>
      </p:sp>
      <p:cxnSp>
        <p:nvCxnSpPr>
          <p:cNvPr id="38" name="Conector recto de flecha 37">
            <a:extLst>
              <a:ext uri="{FF2B5EF4-FFF2-40B4-BE49-F238E27FC236}">
                <a16:creationId xmlns:a16="http://schemas.microsoft.com/office/drawing/2014/main" id="{800905DF-8C34-482E-85F2-95B3D2AD7282}"/>
              </a:ext>
            </a:extLst>
          </p:cNvPr>
          <p:cNvCxnSpPr>
            <a:cxnSpLocks/>
            <a:endCxn id="37" idx="1"/>
          </p:cNvCxnSpPr>
          <p:nvPr/>
        </p:nvCxnSpPr>
        <p:spPr>
          <a:xfrm>
            <a:off x="4922874" y="4569987"/>
            <a:ext cx="1242352"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9" name="CuadroTexto 38">
            <a:extLst>
              <a:ext uri="{FF2B5EF4-FFF2-40B4-BE49-F238E27FC236}">
                <a16:creationId xmlns:a16="http://schemas.microsoft.com/office/drawing/2014/main" id="{73EB0433-4AEF-4087-B6BB-52674B671CA6}"/>
              </a:ext>
            </a:extLst>
          </p:cNvPr>
          <p:cNvSpPr txBox="1"/>
          <p:nvPr/>
        </p:nvSpPr>
        <p:spPr>
          <a:xfrm>
            <a:off x="6165226" y="4797761"/>
            <a:ext cx="5041489" cy="584775"/>
          </a:xfrm>
          <a:prstGeom prst="rect">
            <a:avLst/>
          </a:prstGeom>
          <a:noFill/>
        </p:spPr>
        <p:txBody>
          <a:bodyPr wrap="square" rtlCol="0">
            <a:spAutoFit/>
          </a:bodyPr>
          <a:lstStyle/>
          <a:p>
            <a:r>
              <a:rPr lang="es-MX" sz="1600" dirty="0"/>
              <a:t>Domicilio en donde se realizará la asamblea, estableciendo de ser posible indicaciones. </a:t>
            </a:r>
          </a:p>
        </p:txBody>
      </p:sp>
      <p:cxnSp>
        <p:nvCxnSpPr>
          <p:cNvPr id="40" name="Conector recto de flecha 39">
            <a:extLst>
              <a:ext uri="{FF2B5EF4-FFF2-40B4-BE49-F238E27FC236}">
                <a16:creationId xmlns:a16="http://schemas.microsoft.com/office/drawing/2014/main" id="{E9902C1E-F852-42F9-8D74-2F7AF51CC66F}"/>
              </a:ext>
            </a:extLst>
          </p:cNvPr>
          <p:cNvCxnSpPr>
            <a:cxnSpLocks/>
            <a:endCxn id="39" idx="1"/>
          </p:cNvCxnSpPr>
          <p:nvPr/>
        </p:nvCxnSpPr>
        <p:spPr>
          <a:xfrm>
            <a:off x="4922874" y="5090149"/>
            <a:ext cx="1242352"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2" name="CuadroTexto 41">
            <a:extLst>
              <a:ext uri="{FF2B5EF4-FFF2-40B4-BE49-F238E27FC236}">
                <a16:creationId xmlns:a16="http://schemas.microsoft.com/office/drawing/2014/main" id="{10A140B3-3C1D-48AA-A9EB-85052A5D5B60}"/>
              </a:ext>
            </a:extLst>
          </p:cNvPr>
          <p:cNvSpPr txBox="1"/>
          <p:nvPr/>
        </p:nvSpPr>
        <p:spPr>
          <a:xfrm>
            <a:off x="6165226" y="5657703"/>
            <a:ext cx="4371639" cy="584775"/>
          </a:xfrm>
          <a:prstGeom prst="rect">
            <a:avLst/>
          </a:prstGeom>
          <a:noFill/>
        </p:spPr>
        <p:txBody>
          <a:bodyPr wrap="square" rtlCol="0">
            <a:spAutoFit/>
          </a:bodyPr>
          <a:lstStyle/>
          <a:p>
            <a:r>
              <a:rPr lang="es-MX" sz="1600" dirty="0"/>
              <a:t>Orden del día bajo el cual se desarrollará la asamblea correspondiente</a:t>
            </a:r>
          </a:p>
        </p:txBody>
      </p:sp>
      <p:cxnSp>
        <p:nvCxnSpPr>
          <p:cNvPr id="43" name="Conector recto de flecha 42">
            <a:extLst>
              <a:ext uri="{FF2B5EF4-FFF2-40B4-BE49-F238E27FC236}">
                <a16:creationId xmlns:a16="http://schemas.microsoft.com/office/drawing/2014/main" id="{CC850CF7-7B56-4063-9CE0-B4244BAF319E}"/>
              </a:ext>
            </a:extLst>
          </p:cNvPr>
          <p:cNvCxnSpPr>
            <a:cxnSpLocks/>
            <a:endCxn id="42" idx="1"/>
          </p:cNvCxnSpPr>
          <p:nvPr/>
        </p:nvCxnSpPr>
        <p:spPr>
          <a:xfrm>
            <a:off x="4922874" y="5950091"/>
            <a:ext cx="1242352"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448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AF7F5ADF-AA14-4785-8BA9-CD12C97C6105}"/>
              </a:ext>
            </a:extLst>
          </p:cNvPr>
          <p:cNvGrpSpPr/>
          <p:nvPr/>
        </p:nvGrpSpPr>
        <p:grpSpPr>
          <a:xfrm>
            <a:off x="7293935" y="0"/>
            <a:ext cx="4005009" cy="6858001"/>
            <a:chOff x="7293935" y="0"/>
            <a:chExt cx="4005009" cy="6858001"/>
          </a:xfrm>
        </p:grpSpPr>
        <p:sp>
          <p:nvSpPr>
            <p:cNvPr id="4" name="Rectángulo 3">
              <a:extLst>
                <a:ext uri="{FF2B5EF4-FFF2-40B4-BE49-F238E27FC236}">
                  <a16:creationId xmlns:a16="http://schemas.microsoft.com/office/drawing/2014/main" id="{BAE75D78-27B0-4A67-B5BB-27C6A841D878}"/>
                </a:ext>
              </a:extLst>
            </p:cNvPr>
            <p:cNvSpPr/>
            <p:nvPr/>
          </p:nvSpPr>
          <p:spPr>
            <a:xfrm rot="21077321">
              <a:off x="9395976" y="128849"/>
              <a:ext cx="1902968" cy="4543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a:extLst>
                <a:ext uri="{FF2B5EF4-FFF2-40B4-BE49-F238E27FC236}">
                  <a16:creationId xmlns:a16="http://schemas.microsoft.com/office/drawing/2014/main" id="{B691E910-94A7-4B93-9283-00DBDCC45A49}"/>
                </a:ext>
              </a:extLst>
            </p:cNvPr>
            <p:cNvSpPr/>
            <p:nvPr/>
          </p:nvSpPr>
          <p:spPr>
            <a:xfrm rot="1754304">
              <a:off x="9220803" y="3897045"/>
              <a:ext cx="1902968" cy="265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8530C801-84A9-45A9-8441-36D796F2E870}"/>
                </a:ext>
              </a:extLst>
            </p:cNvPr>
            <p:cNvSpPr/>
            <p:nvPr/>
          </p:nvSpPr>
          <p:spPr>
            <a:xfrm>
              <a:off x="9062859" y="0"/>
              <a:ext cx="1902968" cy="436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a:extLst>
                <a:ext uri="{FF2B5EF4-FFF2-40B4-BE49-F238E27FC236}">
                  <a16:creationId xmlns:a16="http://schemas.microsoft.com/office/drawing/2014/main" id="{84F1726E-FC4A-4D10-8077-0C9FEAF727F6}"/>
                </a:ext>
              </a:extLst>
            </p:cNvPr>
            <p:cNvSpPr/>
            <p:nvPr/>
          </p:nvSpPr>
          <p:spPr>
            <a:xfrm>
              <a:off x="7293935" y="5879805"/>
              <a:ext cx="2931551" cy="978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 name="Título 1">
            <a:extLst>
              <a:ext uri="{FF2B5EF4-FFF2-40B4-BE49-F238E27FC236}">
                <a16:creationId xmlns:a16="http://schemas.microsoft.com/office/drawing/2014/main" id="{88DB0BE8-E359-4618-B1AD-C304BD1B9533}"/>
              </a:ext>
            </a:extLst>
          </p:cNvPr>
          <p:cNvSpPr>
            <a:spLocks noGrp="1"/>
          </p:cNvSpPr>
          <p:nvPr>
            <p:ph type="title"/>
          </p:nvPr>
        </p:nvSpPr>
        <p:spPr>
          <a:xfrm>
            <a:off x="677334" y="237460"/>
            <a:ext cx="8596668" cy="655674"/>
          </a:xfrm>
        </p:spPr>
        <p:txBody>
          <a:bodyPr>
            <a:normAutofit/>
          </a:bodyPr>
          <a:lstStyle/>
          <a:p>
            <a:r>
              <a:rPr lang="es-MX" sz="3100" dirty="0"/>
              <a:t>Solicitud de Asamblea</a:t>
            </a:r>
          </a:p>
        </p:txBody>
      </p:sp>
      <p:pic>
        <p:nvPicPr>
          <p:cNvPr id="6" name="Imagen 5">
            <a:extLst>
              <a:ext uri="{FF2B5EF4-FFF2-40B4-BE49-F238E27FC236}">
                <a16:creationId xmlns:a16="http://schemas.microsoft.com/office/drawing/2014/main" id="{79E9EF73-F0D5-4F43-80E6-FE3AC18922A3}"/>
              </a:ext>
            </a:extLst>
          </p:cNvPr>
          <p:cNvPicPr>
            <a:picLocks noChangeAspect="1"/>
          </p:cNvPicPr>
          <p:nvPr/>
        </p:nvPicPr>
        <p:blipFill rotWithShape="1">
          <a:blip r:embed="rId2"/>
          <a:srcRect l="70291" t="23734" r="17056" b="45340"/>
          <a:stretch/>
        </p:blipFill>
        <p:spPr>
          <a:xfrm>
            <a:off x="415035" y="1845928"/>
            <a:ext cx="4667328" cy="3303913"/>
          </a:xfrm>
          <a:prstGeom prst="rect">
            <a:avLst/>
          </a:prstGeom>
        </p:spPr>
      </p:pic>
      <p:sp>
        <p:nvSpPr>
          <p:cNvPr id="25" name="CuadroTexto 24">
            <a:extLst>
              <a:ext uri="{FF2B5EF4-FFF2-40B4-BE49-F238E27FC236}">
                <a16:creationId xmlns:a16="http://schemas.microsoft.com/office/drawing/2014/main" id="{D06AF400-06AB-448B-A93C-932BC9C15EAE}"/>
              </a:ext>
            </a:extLst>
          </p:cNvPr>
          <p:cNvSpPr txBox="1"/>
          <p:nvPr/>
        </p:nvSpPr>
        <p:spPr>
          <a:xfrm>
            <a:off x="6165227" y="4232764"/>
            <a:ext cx="4988326" cy="338554"/>
          </a:xfrm>
          <a:prstGeom prst="rect">
            <a:avLst/>
          </a:prstGeom>
          <a:noFill/>
        </p:spPr>
        <p:txBody>
          <a:bodyPr wrap="square" rtlCol="0">
            <a:spAutoFit/>
          </a:bodyPr>
          <a:lstStyle/>
          <a:p>
            <a:r>
              <a:rPr lang="es-MX" sz="1600" dirty="0"/>
              <a:t>Nombre y firma autógrafa del representante legal.</a:t>
            </a:r>
          </a:p>
        </p:txBody>
      </p:sp>
      <p:cxnSp>
        <p:nvCxnSpPr>
          <p:cNvPr id="26" name="Conector recto de flecha 25">
            <a:extLst>
              <a:ext uri="{FF2B5EF4-FFF2-40B4-BE49-F238E27FC236}">
                <a16:creationId xmlns:a16="http://schemas.microsoft.com/office/drawing/2014/main" id="{EB78554E-742D-481E-989F-50A44FA92593}"/>
              </a:ext>
            </a:extLst>
          </p:cNvPr>
          <p:cNvCxnSpPr>
            <a:cxnSpLocks/>
            <a:endCxn id="25" idx="1"/>
          </p:cNvCxnSpPr>
          <p:nvPr/>
        </p:nvCxnSpPr>
        <p:spPr>
          <a:xfrm>
            <a:off x="4922874" y="4402041"/>
            <a:ext cx="1242353"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8" name="CuadroTexto 27">
            <a:extLst>
              <a:ext uri="{FF2B5EF4-FFF2-40B4-BE49-F238E27FC236}">
                <a16:creationId xmlns:a16="http://schemas.microsoft.com/office/drawing/2014/main" id="{4E42B543-80DB-4B46-9471-970865ABC502}"/>
              </a:ext>
            </a:extLst>
          </p:cNvPr>
          <p:cNvSpPr txBox="1"/>
          <p:nvPr/>
        </p:nvSpPr>
        <p:spPr>
          <a:xfrm>
            <a:off x="6165227" y="2577063"/>
            <a:ext cx="4988326" cy="830997"/>
          </a:xfrm>
          <a:prstGeom prst="rect">
            <a:avLst/>
          </a:prstGeom>
          <a:noFill/>
        </p:spPr>
        <p:txBody>
          <a:bodyPr wrap="square" rtlCol="0">
            <a:spAutoFit/>
          </a:bodyPr>
          <a:lstStyle/>
          <a:p>
            <a:pPr algn="just"/>
            <a:r>
              <a:rPr lang="es-MX" sz="1600" dirty="0"/>
              <a:t>La solicitud de la asamblea deberá contener anexo un mapa o croquis del lugar, de preferencia georreferenciado.</a:t>
            </a:r>
          </a:p>
        </p:txBody>
      </p:sp>
    </p:spTree>
    <p:extLst>
      <p:ext uri="{BB962C8B-B14F-4D97-AF65-F5344CB8AC3E}">
        <p14:creationId xmlns:p14="http://schemas.microsoft.com/office/powerpoint/2010/main" val="2823054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AF7F5ADF-AA14-4785-8BA9-CD12C97C6105}"/>
              </a:ext>
            </a:extLst>
          </p:cNvPr>
          <p:cNvGrpSpPr/>
          <p:nvPr/>
        </p:nvGrpSpPr>
        <p:grpSpPr>
          <a:xfrm>
            <a:off x="7293935" y="0"/>
            <a:ext cx="4005009" cy="6858001"/>
            <a:chOff x="7293935" y="0"/>
            <a:chExt cx="4005009" cy="6858001"/>
          </a:xfrm>
        </p:grpSpPr>
        <p:sp>
          <p:nvSpPr>
            <p:cNvPr id="4" name="Rectángulo 3">
              <a:extLst>
                <a:ext uri="{FF2B5EF4-FFF2-40B4-BE49-F238E27FC236}">
                  <a16:creationId xmlns:a16="http://schemas.microsoft.com/office/drawing/2014/main" id="{BAE75D78-27B0-4A67-B5BB-27C6A841D878}"/>
                </a:ext>
              </a:extLst>
            </p:cNvPr>
            <p:cNvSpPr/>
            <p:nvPr/>
          </p:nvSpPr>
          <p:spPr>
            <a:xfrm rot="21077321">
              <a:off x="9395976" y="128849"/>
              <a:ext cx="1902968" cy="4543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a:extLst>
                <a:ext uri="{FF2B5EF4-FFF2-40B4-BE49-F238E27FC236}">
                  <a16:creationId xmlns:a16="http://schemas.microsoft.com/office/drawing/2014/main" id="{B691E910-94A7-4B93-9283-00DBDCC45A49}"/>
                </a:ext>
              </a:extLst>
            </p:cNvPr>
            <p:cNvSpPr/>
            <p:nvPr/>
          </p:nvSpPr>
          <p:spPr>
            <a:xfrm rot="1754304">
              <a:off x="9249770" y="3785990"/>
              <a:ext cx="1902968" cy="2772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8530C801-84A9-45A9-8441-36D796F2E870}"/>
                </a:ext>
              </a:extLst>
            </p:cNvPr>
            <p:cNvSpPr/>
            <p:nvPr/>
          </p:nvSpPr>
          <p:spPr>
            <a:xfrm>
              <a:off x="9062859" y="0"/>
              <a:ext cx="1902968" cy="436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a:extLst>
                <a:ext uri="{FF2B5EF4-FFF2-40B4-BE49-F238E27FC236}">
                  <a16:creationId xmlns:a16="http://schemas.microsoft.com/office/drawing/2014/main" id="{84F1726E-FC4A-4D10-8077-0C9FEAF727F6}"/>
                </a:ext>
              </a:extLst>
            </p:cNvPr>
            <p:cNvSpPr/>
            <p:nvPr/>
          </p:nvSpPr>
          <p:spPr>
            <a:xfrm>
              <a:off x="7293935" y="5879805"/>
              <a:ext cx="2931551" cy="978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 name="Título 1">
            <a:extLst>
              <a:ext uri="{FF2B5EF4-FFF2-40B4-BE49-F238E27FC236}">
                <a16:creationId xmlns:a16="http://schemas.microsoft.com/office/drawing/2014/main" id="{88DB0BE8-E359-4618-B1AD-C304BD1B9533}"/>
              </a:ext>
            </a:extLst>
          </p:cNvPr>
          <p:cNvSpPr>
            <a:spLocks noGrp="1"/>
          </p:cNvSpPr>
          <p:nvPr>
            <p:ph type="title"/>
          </p:nvPr>
        </p:nvSpPr>
        <p:spPr>
          <a:xfrm>
            <a:off x="677334" y="237460"/>
            <a:ext cx="8596668" cy="655674"/>
          </a:xfrm>
        </p:spPr>
        <p:txBody>
          <a:bodyPr>
            <a:normAutofit/>
          </a:bodyPr>
          <a:lstStyle/>
          <a:p>
            <a:r>
              <a:rPr lang="es-MX" sz="3100" dirty="0"/>
              <a:t>Locación de la Asamblea</a:t>
            </a:r>
          </a:p>
        </p:txBody>
      </p:sp>
      <p:sp>
        <p:nvSpPr>
          <p:cNvPr id="3" name="Marcador de contenido 2">
            <a:extLst>
              <a:ext uri="{FF2B5EF4-FFF2-40B4-BE49-F238E27FC236}">
                <a16:creationId xmlns:a16="http://schemas.microsoft.com/office/drawing/2014/main" id="{D0880307-FDD5-465C-9B82-607C4B3FA8B2}"/>
              </a:ext>
            </a:extLst>
          </p:cNvPr>
          <p:cNvSpPr>
            <a:spLocks noGrp="1"/>
          </p:cNvSpPr>
          <p:nvPr>
            <p:ph idx="1"/>
          </p:nvPr>
        </p:nvSpPr>
        <p:spPr>
          <a:xfrm>
            <a:off x="677334" y="1137231"/>
            <a:ext cx="10210406" cy="1840173"/>
          </a:xfrm>
        </p:spPr>
        <p:txBody>
          <a:bodyPr>
            <a:normAutofit/>
          </a:bodyPr>
          <a:lstStyle/>
          <a:p>
            <a:pPr marL="0" indent="0" algn="just">
              <a:buNone/>
            </a:pPr>
            <a:r>
              <a:rPr lang="es-ES" dirty="0"/>
              <a:t>Las locaciones donde se lleven a cabo las asambleas deberán contar con:</a:t>
            </a:r>
          </a:p>
        </p:txBody>
      </p:sp>
      <p:sp>
        <p:nvSpPr>
          <p:cNvPr id="16" name="Rectángulo 15">
            <a:extLst>
              <a:ext uri="{FF2B5EF4-FFF2-40B4-BE49-F238E27FC236}">
                <a16:creationId xmlns:a16="http://schemas.microsoft.com/office/drawing/2014/main" id="{CA9381C7-7FC3-4F64-9400-3703BF5ED3A3}"/>
              </a:ext>
            </a:extLst>
          </p:cNvPr>
          <p:cNvSpPr/>
          <p:nvPr/>
        </p:nvSpPr>
        <p:spPr>
          <a:xfrm>
            <a:off x="1558509" y="1756320"/>
            <a:ext cx="4066114" cy="167268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MX" dirty="0"/>
              <a:t>Condiciones necesarias de infraestructura y servicios para el cumplimiento del artículo 13 de la LPP por parte del IEE</a:t>
            </a:r>
          </a:p>
        </p:txBody>
      </p:sp>
      <p:sp>
        <p:nvSpPr>
          <p:cNvPr id="18" name="Rectángulo 17">
            <a:extLst>
              <a:ext uri="{FF2B5EF4-FFF2-40B4-BE49-F238E27FC236}">
                <a16:creationId xmlns:a16="http://schemas.microsoft.com/office/drawing/2014/main" id="{30C8050D-8985-49AC-858E-01FD1FBD69EA}"/>
              </a:ext>
            </a:extLst>
          </p:cNvPr>
          <p:cNvSpPr/>
          <p:nvPr/>
        </p:nvSpPr>
        <p:spPr>
          <a:xfrm>
            <a:off x="5948230" y="1756320"/>
            <a:ext cx="4066113" cy="167268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MX" dirty="0"/>
              <a:t>Capacidad suficiente para albergar la cantidad de asistentes, contemplando medidas de seguridad de los protocolos por COVID19.</a:t>
            </a:r>
          </a:p>
        </p:txBody>
      </p:sp>
      <p:sp>
        <p:nvSpPr>
          <p:cNvPr id="19" name="Marcador de contenido 2">
            <a:extLst>
              <a:ext uri="{FF2B5EF4-FFF2-40B4-BE49-F238E27FC236}">
                <a16:creationId xmlns:a16="http://schemas.microsoft.com/office/drawing/2014/main" id="{9D33D4D4-3BCD-4A9B-BD12-39403C2BAD82}"/>
              </a:ext>
            </a:extLst>
          </p:cNvPr>
          <p:cNvSpPr txBox="1">
            <a:spLocks/>
          </p:cNvSpPr>
          <p:nvPr/>
        </p:nvSpPr>
        <p:spPr>
          <a:xfrm>
            <a:off x="677334" y="5409629"/>
            <a:ext cx="10210406" cy="18401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s-ES" dirty="0"/>
              <a:t>En caso de realizar asambleas en lugares públicos como parques o plazas, es responsabilidad de cada organización la gestión de los permisos correspondientes con las autoridades municipales. </a:t>
            </a:r>
          </a:p>
        </p:txBody>
      </p:sp>
      <p:cxnSp>
        <p:nvCxnSpPr>
          <p:cNvPr id="14" name="Conector recto 13">
            <a:extLst>
              <a:ext uri="{FF2B5EF4-FFF2-40B4-BE49-F238E27FC236}">
                <a16:creationId xmlns:a16="http://schemas.microsoft.com/office/drawing/2014/main" id="{E9381E27-FDC8-4DC8-81EA-52E5A6407390}"/>
              </a:ext>
            </a:extLst>
          </p:cNvPr>
          <p:cNvCxnSpPr>
            <a:cxnSpLocks/>
          </p:cNvCxnSpPr>
          <p:nvPr/>
        </p:nvCxnSpPr>
        <p:spPr>
          <a:xfrm>
            <a:off x="2418906" y="5107718"/>
            <a:ext cx="7134447"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5" name="Marcador de contenido 2">
            <a:extLst>
              <a:ext uri="{FF2B5EF4-FFF2-40B4-BE49-F238E27FC236}">
                <a16:creationId xmlns:a16="http://schemas.microsoft.com/office/drawing/2014/main" id="{EFFBFFEA-4671-4AC7-BF89-73EA52CA08E9}"/>
              </a:ext>
            </a:extLst>
          </p:cNvPr>
          <p:cNvSpPr txBox="1">
            <a:spLocks/>
          </p:cNvSpPr>
          <p:nvPr/>
        </p:nvSpPr>
        <p:spPr>
          <a:xfrm>
            <a:off x="677334" y="3723435"/>
            <a:ext cx="10210406" cy="12834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buFont typeface="Arial" panose="020B0604020202020204" pitchFamily="34" charset="0"/>
              <a:buChar char="•"/>
            </a:pPr>
            <a:r>
              <a:rPr lang="es-ES" sz="1600" dirty="0">
                <a:solidFill>
                  <a:schemeClr val="accent2">
                    <a:lumMod val="65000"/>
                  </a:schemeClr>
                </a:solidFill>
              </a:rPr>
              <a:t>Infraestructura: Espacio para registro, mesas, sillas, equipo de sonido, etc. </a:t>
            </a:r>
          </a:p>
          <a:p>
            <a:pPr algn="just">
              <a:buFont typeface="Arial" panose="020B0604020202020204" pitchFamily="34" charset="0"/>
              <a:buChar char="•"/>
            </a:pPr>
            <a:r>
              <a:rPr lang="es-ES" sz="1600" dirty="0">
                <a:solidFill>
                  <a:schemeClr val="accent2">
                    <a:lumMod val="65000"/>
                  </a:schemeClr>
                </a:solidFill>
              </a:rPr>
              <a:t>Servicios: Corriente eléctrica e iluminación; de ser necesario, internet.</a:t>
            </a:r>
          </a:p>
          <a:p>
            <a:pPr marL="0" indent="0">
              <a:buNone/>
            </a:pPr>
            <a:r>
              <a:rPr lang="es-ES" sz="1600" dirty="0">
                <a:solidFill>
                  <a:schemeClr val="accent2">
                    <a:lumMod val="65000"/>
                  </a:schemeClr>
                </a:solidFill>
              </a:rPr>
              <a:t>     </a:t>
            </a:r>
            <a:r>
              <a:rPr lang="es-ES" sz="1600" i="1" dirty="0">
                <a:solidFill>
                  <a:schemeClr val="accent2">
                    <a:lumMod val="65000"/>
                  </a:schemeClr>
                </a:solidFill>
              </a:rPr>
              <a:t>El IEE tendrá disponibles computadoras e impresoras exclusivamente para el registro y actas. </a:t>
            </a:r>
          </a:p>
        </p:txBody>
      </p:sp>
    </p:spTree>
    <p:extLst>
      <p:ext uri="{BB962C8B-B14F-4D97-AF65-F5344CB8AC3E}">
        <p14:creationId xmlns:p14="http://schemas.microsoft.com/office/powerpoint/2010/main" val="2967911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AF7F5ADF-AA14-4785-8BA9-CD12C97C6105}"/>
              </a:ext>
            </a:extLst>
          </p:cNvPr>
          <p:cNvGrpSpPr/>
          <p:nvPr/>
        </p:nvGrpSpPr>
        <p:grpSpPr>
          <a:xfrm>
            <a:off x="7293935" y="0"/>
            <a:ext cx="4005009" cy="6858001"/>
            <a:chOff x="7293935" y="0"/>
            <a:chExt cx="4005009" cy="6858001"/>
          </a:xfrm>
        </p:grpSpPr>
        <p:sp>
          <p:nvSpPr>
            <p:cNvPr id="4" name="Rectángulo 3">
              <a:extLst>
                <a:ext uri="{FF2B5EF4-FFF2-40B4-BE49-F238E27FC236}">
                  <a16:creationId xmlns:a16="http://schemas.microsoft.com/office/drawing/2014/main" id="{BAE75D78-27B0-4A67-B5BB-27C6A841D878}"/>
                </a:ext>
              </a:extLst>
            </p:cNvPr>
            <p:cNvSpPr/>
            <p:nvPr/>
          </p:nvSpPr>
          <p:spPr>
            <a:xfrm rot="21030223">
              <a:off x="9395976" y="128849"/>
              <a:ext cx="1902968" cy="4543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a:extLst>
                <a:ext uri="{FF2B5EF4-FFF2-40B4-BE49-F238E27FC236}">
                  <a16:creationId xmlns:a16="http://schemas.microsoft.com/office/drawing/2014/main" id="{B691E910-94A7-4B93-9283-00DBDCC45A49}"/>
                </a:ext>
              </a:extLst>
            </p:cNvPr>
            <p:cNvSpPr/>
            <p:nvPr/>
          </p:nvSpPr>
          <p:spPr>
            <a:xfrm rot="1754304">
              <a:off x="9239137" y="3807256"/>
              <a:ext cx="1902968" cy="2772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8530C801-84A9-45A9-8441-36D796F2E870}"/>
                </a:ext>
              </a:extLst>
            </p:cNvPr>
            <p:cNvSpPr/>
            <p:nvPr/>
          </p:nvSpPr>
          <p:spPr>
            <a:xfrm>
              <a:off x="9062859" y="0"/>
              <a:ext cx="1902968" cy="436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a:extLst>
                <a:ext uri="{FF2B5EF4-FFF2-40B4-BE49-F238E27FC236}">
                  <a16:creationId xmlns:a16="http://schemas.microsoft.com/office/drawing/2014/main" id="{84F1726E-FC4A-4D10-8077-0C9FEAF727F6}"/>
                </a:ext>
              </a:extLst>
            </p:cNvPr>
            <p:cNvSpPr/>
            <p:nvPr/>
          </p:nvSpPr>
          <p:spPr>
            <a:xfrm>
              <a:off x="7293935" y="5879805"/>
              <a:ext cx="2931551" cy="978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9" name="Marcador de texto 8">
            <a:extLst>
              <a:ext uri="{FF2B5EF4-FFF2-40B4-BE49-F238E27FC236}">
                <a16:creationId xmlns:a16="http://schemas.microsoft.com/office/drawing/2014/main" id="{905A5AAB-D8ED-42B3-96C2-B2BC9133BD88}"/>
              </a:ext>
            </a:extLst>
          </p:cNvPr>
          <p:cNvSpPr>
            <a:spLocks noGrp="1"/>
          </p:cNvSpPr>
          <p:nvPr>
            <p:ph type="body" idx="1"/>
          </p:nvPr>
        </p:nvSpPr>
        <p:spPr>
          <a:xfrm>
            <a:off x="675745" y="949451"/>
            <a:ext cx="4185623" cy="442718"/>
          </a:xfrm>
        </p:spPr>
        <p:txBody>
          <a:bodyPr/>
          <a:lstStyle/>
          <a:p>
            <a:r>
              <a:rPr lang="es-MX" sz="2000" dirty="0"/>
              <a:t>En caso de cancelación</a:t>
            </a:r>
          </a:p>
        </p:txBody>
      </p:sp>
      <p:sp>
        <p:nvSpPr>
          <p:cNvPr id="10" name="Marcador de contenido 9">
            <a:extLst>
              <a:ext uri="{FF2B5EF4-FFF2-40B4-BE49-F238E27FC236}">
                <a16:creationId xmlns:a16="http://schemas.microsoft.com/office/drawing/2014/main" id="{990F6B0D-6C1B-445C-A8A9-5CE0F01F5D53}"/>
              </a:ext>
            </a:extLst>
          </p:cNvPr>
          <p:cNvSpPr>
            <a:spLocks noGrp="1"/>
          </p:cNvSpPr>
          <p:nvPr>
            <p:ph sz="half" idx="2"/>
          </p:nvPr>
        </p:nvSpPr>
        <p:spPr>
          <a:xfrm>
            <a:off x="675745" y="1454431"/>
            <a:ext cx="4185623" cy="2819858"/>
          </a:xfrm>
        </p:spPr>
        <p:txBody>
          <a:bodyPr>
            <a:normAutofit/>
          </a:bodyPr>
          <a:lstStyle/>
          <a:p>
            <a:pPr marL="0" indent="0" algn="just">
              <a:buNone/>
            </a:pPr>
            <a:r>
              <a:rPr lang="es-MX" sz="1600" dirty="0"/>
              <a:t>Si se cancela una asamblea, la organización correspondiente deberá informar por escrito al IEE, con al menos:</a:t>
            </a:r>
          </a:p>
          <a:p>
            <a:pPr algn="just"/>
            <a:r>
              <a:rPr lang="es-MX" sz="1600" dirty="0"/>
              <a:t>1 día hábil de anticipación en los municipios de </a:t>
            </a:r>
            <a:r>
              <a:rPr lang="es-MX" sz="1400" dirty="0">
                <a:solidFill>
                  <a:schemeClr val="accent2">
                    <a:lumMod val="65000"/>
                  </a:schemeClr>
                </a:solidFill>
              </a:rPr>
              <a:t>Aldama, Aquiles Serdán, Chihuahua, Cusihuiriachi, Cuauhtémoc, Delicias, Gran Morelos, Meoqui, Riva Palacio, Rosales y Santa Isabel.</a:t>
            </a:r>
          </a:p>
          <a:p>
            <a:pPr algn="just"/>
            <a:r>
              <a:rPr lang="es-MX" sz="1600" dirty="0"/>
              <a:t>2 días hábiles de anticipación para el </a:t>
            </a:r>
            <a:r>
              <a:rPr lang="es-MX" sz="1600" dirty="0">
                <a:solidFill>
                  <a:schemeClr val="accent2">
                    <a:lumMod val="65000"/>
                  </a:schemeClr>
                </a:solidFill>
              </a:rPr>
              <a:t>resto del Estado</a:t>
            </a:r>
            <a:r>
              <a:rPr lang="es-MX" sz="1600" dirty="0"/>
              <a:t>.</a:t>
            </a:r>
          </a:p>
        </p:txBody>
      </p:sp>
      <p:sp>
        <p:nvSpPr>
          <p:cNvPr id="20" name="Marcador de texto 19">
            <a:extLst>
              <a:ext uri="{FF2B5EF4-FFF2-40B4-BE49-F238E27FC236}">
                <a16:creationId xmlns:a16="http://schemas.microsoft.com/office/drawing/2014/main" id="{5418EA12-033C-4AE2-9E66-75DCF77E27F8}"/>
              </a:ext>
            </a:extLst>
          </p:cNvPr>
          <p:cNvSpPr>
            <a:spLocks noGrp="1"/>
          </p:cNvSpPr>
          <p:nvPr>
            <p:ph type="body" sz="quarter" idx="3"/>
          </p:nvPr>
        </p:nvSpPr>
        <p:spPr>
          <a:xfrm>
            <a:off x="6161842" y="748283"/>
            <a:ext cx="4185618" cy="576262"/>
          </a:xfrm>
        </p:spPr>
        <p:txBody>
          <a:bodyPr/>
          <a:lstStyle/>
          <a:p>
            <a:r>
              <a:rPr lang="es-MX" sz="2000" dirty="0"/>
              <a:t>En caso de cambio</a:t>
            </a:r>
          </a:p>
        </p:txBody>
      </p:sp>
      <p:sp>
        <p:nvSpPr>
          <p:cNvPr id="21" name="Marcador de contenido 20">
            <a:extLst>
              <a:ext uri="{FF2B5EF4-FFF2-40B4-BE49-F238E27FC236}">
                <a16:creationId xmlns:a16="http://schemas.microsoft.com/office/drawing/2014/main" id="{0C3D16A1-4E3D-40BF-8D2A-2E7DB3E76A2B}"/>
              </a:ext>
            </a:extLst>
          </p:cNvPr>
          <p:cNvSpPr>
            <a:spLocks noGrp="1"/>
          </p:cNvSpPr>
          <p:nvPr>
            <p:ph sz="quarter" idx="4"/>
          </p:nvPr>
        </p:nvSpPr>
        <p:spPr>
          <a:xfrm>
            <a:off x="6161843" y="1464964"/>
            <a:ext cx="4185617" cy="1846969"/>
          </a:xfrm>
        </p:spPr>
        <p:txBody>
          <a:bodyPr>
            <a:normAutofit/>
          </a:bodyPr>
          <a:lstStyle/>
          <a:p>
            <a:pPr marL="0" indent="0" algn="just">
              <a:buNone/>
            </a:pPr>
            <a:r>
              <a:rPr lang="es-MX" sz="1600" dirty="0"/>
              <a:t>Si alguna asamblea ya programada cambia de hora, fecha o de lugar, cada organización deberá emitir un aviso al IEE, con al menos:</a:t>
            </a:r>
          </a:p>
          <a:p>
            <a:pPr algn="just"/>
            <a:r>
              <a:rPr lang="es-MX" sz="1600" dirty="0"/>
              <a:t>3 días hábiles de anticipación.</a:t>
            </a:r>
          </a:p>
        </p:txBody>
      </p:sp>
      <p:sp>
        <p:nvSpPr>
          <p:cNvPr id="22" name="Título 1">
            <a:extLst>
              <a:ext uri="{FF2B5EF4-FFF2-40B4-BE49-F238E27FC236}">
                <a16:creationId xmlns:a16="http://schemas.microsoft.com/office/drawing/2014/main" id="{272F8A2A-27D7-4061-B63E-0C7F20331CF1}"/>
              </a:ext>
            </a:extLst>
          </p:cNvPr>
          <p:cNvSpPr txBox="1">
            <a:spLocks/>
          </p:cNvSpPr>
          <p:nvPr/>
        </p:nvSpPr>
        <p:spPr>
          <a:xfrm>
            <a:off x="677334" y="237460"/>
            <a:ext cx="8596668" cy="65567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100" dirty="0"/>
              <a:t>Cancelaciones y cambios</a:t>
            </a:r>
          </a:p>
        </p:txBody>
      </p:sp>
      <p:cxnSp>
        <p:nvCxnSpPr>
          <p:cNvPr id="23" name="Conector recto 22">
            <a:extLst>
              <a:ext uri="{FF2B5EF4-FFF2-40B4-BE49-F238E27FC236}">
                <a16:creationId xmlns:a16="http://schemas.microsoft.com/office/drawing/2014/main" id="{1BD988CB-06AA-4EE8-A84D-396A0D5D1655}"/>
              </a:ext>
            </a:extLst>
          </p:cNvPr>
          <p:cNvCxnSpPr>
            <a:cxnSpLocks/>
          </p:cNvCxnSpPr>
          <p:nvPr/>
        </p:nvCxnSpPr>
        <p:spPr>
          <a:xfrm>
            <a:off x="5486400" y="949451"/>
            <a:ext cx="0" cy="5366289"/>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84103F0B-231C-46BE-B8E1-69AF44955804}"/>
              </a:ext>
            </a:extLst>
          </p:cNvPr>
          <p:cNvCxnSpPr>
            <a:cxnSpLocks/>
          </p:cNvCxnSpPr>
          <p:nvPr/>
        </p:nvCxnSpPr>
        <p:spPr>
          <a:xfrm>
            <a:off x="5807151" y="3306617"/>
            <a:ext cx="4913640" cy="0"/>
          </a:xfrm>
          <a:prstGeom prst="line">
            <a:avLst/>
          </a:prstGeom>
          <a:ln/>
        </p:spPr>
        <p:style>
          <a:lnRef idx="1">
            <a:schemeClr val="accent1"/>
          </a:lnRef>
          <a:fillRef idx="0">
            <a:schemeClr val="accent1"/>
          </a:fillRef>
          <a:effectRef idx="0">
            <a:schemeClr val="accent1"/>
          </a:effectRef>
          <a:fontRef idx="minor">
            <a:schemeClr val="tx1"/>
          </a:fontRef>
        </p:style>
      </p:cxnSp>
      <p:sp>
        <p:nvSpPr>
          <p:cNvPr id="30" name="Marcador de texto 19">
            <a:extLst>
              <a:ext uri="{FF2B5EF4-FFF2-40B4-BE49-F238E27FC236}">
                <a16:creationId xmlns:a16="http://schemas.microsoft.com/office/drawing/2014/main" id="{666B40B6-6C85-4B16-A9BF-2968617F7F76}"/>
              </a:ext>
            </a:extLst>
          </p:cNvPr>
          <p:cNvSpPr txBox="1">
            <a:spLocks/>
          </p:cNvSpPr>
          <p:nvPr/>
        </p:nvSpPr>
        <p:spPr>
          <a:xfrm>
            <a:off x="682708" y="4575925"/>
            <a:ext cx="4185618" cy="429230"/>
          </a:xfrm>
          <a:prstGeom prst="rect">
            <a:avLst/>
          </a:prstGeom>
          <a:solidFill>
            <a:schemeClr val="accent1">
              <a:lumMod val="60000"/>
              <a:lumOff val="40000"/>
            </a:schemeClr>
          </a:solidFill>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r>
              <a:rPr lang="es-MX" sz="2000" dirty="0"/>
              <a:t>Reprogramación</a:t>
            </a:r>
          </a:p>
        </p:txBody>
      </p:sp>
      <p:sp>
        <p:nvSpPr>
          <p:cNvPr id="31" name="Marcador de contenido 20">
            <a:extLst>
              <a:ext uri="{FF2B5EF4-FFF2-40B4-BE49-F238E27FC236}">
                <a16:creationId xmlns:a16="http://schemas.microsoft.com/office/drawing/2014/main" id="{4E4A1BB7-4C8D-457B-8FA4-1BE6CAC74385}"/>
              </a:ext>
            </a:extLst>
          </p:cNvPr>
          <p:cNvSpPr txBox="1">
            <a:spLocks/>
          </p:cNvSpPr>
          <p:nvPr/>
        </p:nvSpPr>
        <p:spPr>
          <a:xfrm>
            <a:off x="679166" y="4983637"/>
            <a:ext cx="4185617" cy="1135831"/>
          </a:xfrm>
          <a:prstGeom prst="rect">
            <a:avLst/>
          </a:prstGeom>
          <a:solidFill>
            <a:schemeClr val="accent1">
              <a:lumMod val="60000"/>
              <a:lumOff val="40000"/>
            </a:schemeClr>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s-MX" sz="1600" dirty="0"/>
              <a:t>La reprogramación de una asamblea que haya sido cancelada deberá cumplir con los plazos antes mencionados, es decir, un aviso con al menos 10 días de anticipación.</a:t>
            </a:r>
          </a:p>
        </p:txBody>
      </p:sp>
      <p:sp>
        <p:nvSpPr>
          <p:cNvPr id="33" name="Marcador de texto 19">
            <a:extLst>
              <a:ext uri="{FF2B5EF4-FFF2-40B4-BE49-F238E27FC236}">
                <a16:creationId xmlns:a16="http://schemas.microsoft.com/office/drawing/2014/main" id="{86C95AB9-72E8-4BCB-A4CB-A3FD5095C25E}"/>
              </a:ext>
            </a:extLst>
          </p:cNvPr>
          <p:cNvSpPr txBox="1">
            <a:spLocks/>
          </p:cNvSpPr>
          <p:nvPr/>
        </p:nvSpPr>
        <p:spPr>
          <a:xfrm>
            <a:off x="6172475" y="3865227"/>
            <a:ext cx="4185615" cy="429230"/>
          </a:xfrm>
          <a:prstGeom prst="rect">
            <a:avLst/>
          </a:prstGeom>
          <a:solidFill>
            <a:schemeClr val="accent2">
              <a:lumMod val="85000"/>
            </a:schemeClr>
          </a:solidFill>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r>
              <a:rPr lang="es-MX" sz="2000" dirty="0"/>
              <a:t>En caso de invalidez</a:t>
            </a:r>
          </a:p>
        </p:txBody>
      </p:sp>
      <p:sp>
        <p:nvSpPr>
          <p:cNvPr id="34" name="Marcador de contenido 20">
            <a:extLst>
              <a:ext uri="{FF2B5EF4-FFF2-40B4-BE49-F238E27FC236}">
                <a16:creationId xmlns:a16="http://schemas.microsoft.com/office/drawing/2014/main" id="{71CCE98B-248A-4001-B3CE-DF582C745343}"/>
              </a:ext>
            </a:extLst>
          </p:cNvPr>
          <p:cNvSpPr txBox="1">
            <a:spLocks/>
          </p:cNvSpPr>
          <p:nvPr/>
        </p:nvSpPr>
        <p:spPr>
          <a:xfrm>
            <a:off x="6172475" y="4270301"/>
            <a:ext cx="4185617" cy="1853319"/>
          </a:xfrm>
          <a:prstGeom prst="rect">
            <a:avLst/>
          </a:prstGeom>
          <a:solidFill>
            <a:schemeClr val="accent2">
              <a:lumMod val="85000"/>
            </a:schemeClr>
          </a:solidFill>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s-MX" sz="1600" dirty="0"/>
              <a:t>Si la asamblea se declara inválida por falta de cuórum es posible que la organización presente nuevamente una solicitud para reponerla.</a:t>
            </a:r>
          </a:p>
          <a:p>
            <a:pPr marL="0" indent="0" algn="just">
              <a:buFont typeface="Wingdings 3" charset="2"/>
              <a:buNone/>
            </a:pPr>
            <a:r>
              <a:rPr lang="es-MX" sz="1600" dirty="0"/>
              <a:t>Para ello se deberán de cumplir con los plazos establecidos, es decir, un aviso con al menos 10 día de anticipación.</a:t>
            </a:r>
          </a:p>
        </p:txBody>
      </p:sp>
    </p:spTree>
    <p:extLst>
      <p:ext uri="{BB962C8B-B14F-4D97-AF65-F5344CB8AC3E}">
        <p14:creationId xmlns:p14="http://schemas.microsoft.com/office/powerpoint/2010/main" val="1222179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DB0BE8-E359-4618-B1AD-C304BD1B9533}"/>
              </a:ext>
            </a:extLst>
          </p:cNvPr>
          <p:cNvSpPr>
            <a:spLocks noGrp="1"/>
          </p:cNvSpPr>
          <p:nvPr>
            <p:ph type="title"/>
          </p:nvPr>
        </p:nvSpPr>
        <p:spPr>
          <a:xfrm>
            <a:off x="520995" y="237460"/>
            <a:ext cx="8878185" cy="655674"/>
          </a:xfrm>
        </p:spPr>
        <p:txBody>
          <a:bodyPr>
            <a:noAutofit/>
          </a:bodyPr>
          <a:lstStyle/>
          <a:p>
            <a:r>
              <a:rPr lang="es-MX" sz="3100" dirty="0"/>
              <a:t>Desarrollo de Asambleas Municipales o Distritales</a:t>
            </a:r>
          </a:p>
        </p:txBody>
      </p:sp>
      <p:sp>
        <p:nvSpPr>
          <p:cNvPr id="3" name="Marcador de contenido 2">
            <a:extLst>
              <a:ext uri="{FF2B5EF4-FFF2-40B4-BE49-F238E27FC236}">
                <a16:creationId xmlns:a16="http://schemas.microsoft.com/office/drawing/2014/main" id="{D0880307-FDD5-465C-9B82-607C4B3FA8B2}"/>
              </a:ext>
            </a:extLst>
          </p:cNvPr>
          <p:cNvSpPr>
            <a:spLocks noGrp="1"/>
          </p:cNvSpPr>
          <p:nvPr>
            <p:ph idx="1"/>
          </p:nvPr>
        </p:nvSpPr>
        <p:spPr>
          <a:xfrm>
            <a:off x="677333" y="1114427"/>
            <a:ext cx="8721847" cy="1224730"/>
          </a:xfrm>
        </p:spPr>
        <p:txBody>
          <a:bodyPr>
            <a:normAutofit/>
          </a:bodyPr>
          <a:lstStyle/>
          <a:p>
            <a:pPr marL="0" indent="0" algn="just">
              <a:buNone/>
            </a:pPr>
            <a:r>
              <a:rPr lang="es-ES" dirty="0"/>
              <a:t>Con respecto al desarrollo de las asambleas, es obligación del Instituto Estatal Electoral registrar las asambleas programadas por las organizaciones en el Sistema de Registro de Partidos Políticos Locales (SIRPPL) y las actividades concernientes al registro de asistentes y la certificación de la asamblea.</a:t>
            </a:r>
          </a:p>
        </p:txBody>
      </p:sp>
      <p:sp>
        <p:nvSpPr>
          <p:cNvPr id="12" name="Marcador de contenido 2">
            <a:extLst>
              <a:ext uri="{FF2B5EF4-FFF2-40B4-BE49-F238E27FC236}">
                <a16:creationId xmlns:a16="http://schemas.microsoft.com/office/drawing/2014/main" id="{A45DA3BA-6990-4BEA-852B-A3D0E7FF9BF2}"/>
              </a:ext>
            </a:extLst>
          </p:cNvPr>
          <p:cNvSpPr txBox="1">
            <a:spLocks/>
          </p:cNvSpPr>
          <p:nvPr/>
        </p:nvSpPr>
        <p:spPr>
          <a:xfrm>
            <a:off x="677333" y="3127524"/>
            <a:ext cx="8721847" cy="349301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s-ES" dirty="0"/>
              <a:t>Por lo demás, corresponderá a las organizaciones:</a:t>
            </a:r>
          </a:p>
          <a:p>
            <a:pPr algn="just"/>
            <a:r>
              <a:rPr lang="es-ES" dirty="0"/>
              <a:t>Convocar a las personas que pretendan afiliarse a cada organización en la fecha y lugar en que se llevará a cabo la asamblea.</a:t>
            </a:r>
          </a:p>
          <a:p>
            <a:pPr algn="just"/>
            <a:r>
              <a:rPr lang="es-ES" dirty="0"/>
              <a:t>Asegurarse de que las ciudadanas y ciudadanos que pretendan afiliarse permanezcan en la asamblea durante todo su desarrollo.</a:t>
            </a:r>
          </a:p>
          <a:p>
            <a:pPr algn="just"/>
            <a:r>
              <a:rPr lang="es-ES" dirty="0"/>
              <a:t>Iniciar el desarrollo de la asamblea una vez que el fedatario público confirme la existencia de cuórum legal.</a:t>
            </a:r>
          </a:p>
          <a:p>
            <a:pPr algn="just"/>
            <a:r>
              <a:rPr lang="es-ES" dirty="0"/>
              <a:t>Asegurarse que el desarrollo de la asamblea cumpla con los criterios de validez.</a:t>
            </a:r>
          </a:p>
        </p:txBody>
      </p:sp>
      <p:cxnSp>
        <p:nvCxnSpPr>
          <p:cNvPr id="13" name="Conector recto 12">
            <a:extLst>
              <a:ext uri="{FF2B5EF4-FFF2-40B4-BE49-F238E27FC236}">
                <a16:creationId xmlns:a16="http://schemas.microsoft.com/office/drawing/2014/main" id="{5B621796-6B1D-4A6D-91BD-6C3970CB5566}"/>
              </a:ext>
            </a:extLst>
          </p:cNvPr>
          <p:cNvCxnSpPr>
            <a:cxnSpLocks/>
          </p:cNvCxnSpPr>
          <p:nvPr/>
        </p:nvCxnSpPr>
        <p:spPr>
          <a:xfrm>
            <a:off x="2503267" y="2689928"/>
            <a:ext cx="491364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71192"/>
      </p:ext>
    </p:extLst>
  </p:cSld>
  <p:clrMapOvr>
    <a:masterClrMapping/>
  </p:clrMapOvr>
</p:sld>
</file>

<file path=ppt/theme/theme1.xml><?xml version="1.0" encoding="utf-8"?>
<a:theme xmlns:a="http://schemas.openxmlformats.org/drawingml/2006/main" name="Faceta">
  <a:themeElements>
    <a:clrScheme name="Personalizado 2">
      <a:dk1>
        <a:sysClr val="windowText" lastClr="000000"/>
      </a:dk1>
      <a:lt1>
        <a:sysClr val="window" lastClr="FFFFFF"/>
      </a:lt1>
      <a:dk2>
        <a:srgbClr val="444D26"/>
      </a:dk2>
      <a:lt2>
        <a:srgbClr val="FEFAC9"/>
      </a:lt2>
      <a:accent1>
        <a:srgbClr val="A5B592"/>
      </a:accent1>
      <a:accent2>
        <a:srgbClr val="FFFFFF"/>
      </a:accent2>
      <a:accent3>
        <a:srgbClr val="E7BC29"/>
      </a:accent3>
      <a:accent4>
        <a:srgbClr val="D092A7"/>
      </a:accent4>
      <a:accent5>
        <a:srgbClr val="9C85C0"/>
      </a:accent5>
      <a:accent6>
        <a:srgbClr val="809EC2"/>
      </a:accent6>
      <a:hlink>
        <a:srgbClr val="8E58B6"/>
      </a:hlink>
      <a:folHlink>
        <a:srgbClr val="7F6F6F"/>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18283</TotalTime>
  <Words>3071</Words>
  <Application>Microsoft Office PowerPoint</Application>
  <PresentationFormat>Panorámica</PresentationFormat>
  <Paragraphs>487</Paragraphs>
  <Slides>24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24</vt:i4>
      </vt:variant>
    </vt:vector>
  </HeadingPairs>
  <TitlesOfParts>
    <vt:vector size="30" baseType="lpstr">
      <vt:lpstr>Arial</vt:lpstr>
      <vt:lpstr>Calibri</vt:lpstr>
      <vt:lpstr>Trebuchet MS</vt:lpstr>
      <vt:lpstr>Wingdings</vt:lpstr>
      <vt:lpstr>Wingdings 3</vt:lpstr>
      <vt:lpstr>Faceta</vt:lpstr>
      <vt:lpstr>DESARROLLO DE ASAMBLEAS PARA LA CONSTITUCIÓN DE PARTIDOS POLÍTICOS LOCALES</vt:lpstr>
      <vt:lpstr>Marco Normativo</vt:lpstr>
      <vt:lpstr>Número de Asambleas Municipales o Distritales</vt:lpstr>
      <vt:lpstr>Solicitud de Asamblea</vt:lpstr>
      <vt:lpstr>Solicitud de Asamblea</vt:lpstr>
      <vt:lpstr>Solicitud de Asamblea</vt:lpstr>
      <vt:lpstr>Locación de la Asamblea</vt:lpstr>
      <vt:lpstr>Presentación de PowerPoint</vt:lpstr>
      <vt:lpstr>Desarrollo de Asambleas Municipales o Distritales</vt:lpstr>
      <vt:lpstr>Proceso de registro en la Asamblea</vt:lpstr>
      <vt:lpstr>Puntos mínimos requeridos para la validez</vt:lpstr>
      <vt:lpstr>Votaciones en las asambleas</vt:lpstr>
      <vt:lpstr>Certificación de las asambleas</vt:lpstr>
      <vt:lpstr>Presentación de PowerPoint</vt:lpstr>
      <vt:lpstr>Presentación de PowerPoint</vt:lpstr>
      <vt:lpstr>Solicitud de Asamblea Constitutiva</vt:lpstr>
      <vt:lpstr>Solicitud de Asamblea Constitutiva</vt:lpstr>
      <vt:lpstr>Solicitud de Asamblea</vt:lpstr>
      <vt:lpstr>Desarrollo de la Asamblea Constitutiva</vt:lpstr>
      <vt:lpstr>Puntos mínimos requeridos para la validez</vt:lpstr>
      <vt:lpstr>Protocolo de medidas sanitarias</vt:lpstr>
      <vt:lpstr>Medidas sanitarias en las Asambleas</vt:lpstr>
      <vt:lpstr>Otras consideraciones.</vt:lpstr>
      <vt:lpstr>INSTITUTO ESTATAL ELECTORAL Dirección Ejecutiva de Prerrogativas y Partidos Políticos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CONSTITUCION DE UN PARTIDO POLÍTICO LOCAL</dc:title>
  <dc:creator>Luz E. Silva Hernandez</dc:creator>
  <cp:lastModifiedBy>Luis Carlos Esquivel Garza</cp:lastModifiedBy>
  <cp:revision>67</cp:revision>
  <dcterms:created xsi:type="dcterms:W3CDTF">2021-06-25T22:47:55Z</dcterms:created>
  <dcterms:modified xsi:type="dcterms:W3CDTF">2022-02-17T21:14:03Z</dcterms:modified>
</cp:coreProperties>
</file>